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Layouts/slideLayout9.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4.xml" ContentType="application/vnd.openxmlformats-officedocument.customXmlProperties+xml"/>
  <Override PartName="/ppt/revisionInfo.xml" ContentType="application/vnd.ms-powerpoint.revisioninfo+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5.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19"/>
  </p:notesMasterIdLst>
  <p:sldIdLst>
    <p:sldId id="256" r:id="rId6"/>
    <p:sldId id="276" r:id="rId7"/>
    <p:sldId id="284" r:id="rId8"/>
    <p:sldId id="281" r:id="rId9"/>
    <p:sldId id="285" r:id="rId10"/>
    <p:sldId id="282" r:id="rId11"/>
    <p:sldId id="286" r:id="rId12"/>
    <p:sldId id="277" r:id="rId13"/>
    <p:sldId id="283" r:id="rId14"/>
    <p:sldId id="278" r:id="rId15"/>
    <p:sldId id="288" r:id="rId16"/>
    <p:sldId id="280" r:id="rId17"/>
    <p:sldId id="287" r:id="rId1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67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080FA8-2F66-4C87-80DB-E978DCCBC2EF}" v="11" dt="2025-09-30T08:16:39.9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1"/>
    <p:restoredTop sz="65468" autoAdjust="0"/>
  </p:normalViewPr>
  <p:slideViewPr>
    <p:cSldViewPr snapToGrid="0">
      <p:cViewPr varScale="1">
        <p:scale>
          <a:sx n="73" d="100"/>
          <a:sy n="73" d="100"/>
        </p:scale>
        <p:origin x="2058" y="66"/>
      </p:cViewPr>
      <p:guideLst/>
    </p:cSldViewPr>
  </p:slideViewPr>
  <p:notesTextViewPr>
    <p:cViewPr>
      <p:scale>
        <a:sx n="1" d="1"/>
        <a:sy n="1" d="1"/>
      </p:scale>
      <p:origin x="0" y="-75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ustomXml" Target="../customXml/item5.xml"/><Relationship Id="rId20" Type="http://schemas.openxmlformats.org/officeDocument/2006/relationships/presProps" Target="presProps.xml"/><Relationship Id="rId16" Type="http://schemas.openxmlformats.org/officeDocument/2006/relationships/slide" Target="slides/slide1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D5F085-4C06-4294-921E-1437852A20E5}" type="datetimeFigureOut">
              <a:rPr lang="fr-FR" smtClean="0"/>
              <a:t>30/09/2025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8783E1-7D99-484E-9D88-ABEBBF7073DB}" type="slidenum">
              <a:rPr lang="fr-FR" smtClean="0"/>
              <a:t>‹N°›</a:t>
            </a:fld>
            <a:endParaRPr lang="fr-FR"/>
          </a:p>
        </p:txBody>
      </p:sp>
    </p:spTree>
    <p:extLst>
      <p:ext uri="{BB962C8B-B14F-4D97-AF65-F5344CB8AC3E}">
        <p14:creationId xmlns:p14="http://schemas.microsoft.com/office/powerpoint/2010/main" val="458384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Aujourd’hui Je vais vous parler de territoire, mot à la mode depuis une quinzaine d’années et notamment la loi HPST en 2009.  Mais aussi un mot valise qui peut vouloir tout dire ou ne rien dire du tout. Je suis géographe de la santé mais pas spécialiste du cancer. Je vais donc m’appuyer sur des travaux de collègues géographes pour essayer de vous convaincre qu’il y a dans cette discipline, des approches qui peuvent être pertinentes et utiles. En 15 minutes, ça va aller très vite !</a:t>
            </a:r>
          </a:p>
          <a:p>
            <a:endParaRPr lang="fr-FR" dirty="0"/>
          </a:p>
          <a:p>
            <a:r>
              <a:rPr lang="fr-FR" dirty="0"/>
              <a:t>Pour commencer, le cadre général dans lequel s’inscrit mon propos est celui des déterminants de la santé. Il en existe de nombreux modèles, j’ai pris ici le plus simple. Constatez que selon l’institut canadien de recherche avancée, 15 % de la santé d’une population dépend de facteurs biologiques et génétiques, 25 % du système de soin et le reste, 60% de facteurs environnementaux physiques mais surtout socio-économiques. Ces catégories se déclinent en sous catégories comme illustré ici pour les déterminants sociaux,  etc.</a:t>
            </a:r>
          </a:p>
          <a:p>
            <a:endParaRPr lang="fr-FR" dirty="0"/>
          </a:p>
          <a:p>
            <a:r>
              <a:rPr lang="fr-FR" dirty="0"/>
              <a:t>Les facteurs environnementaux, déterminants de la santé, de même que l’offre de soins, varient d’un territoire à un autre et peuvent être la cause d’inégalités géographiques face à la maladie. </a:t>
            </a:r>
          </a:p>
          <a:p>
            <a:r>
              <a:rPr lang="fr-FR" dirty="0"/>
              <a:t>C’est un des fondements majeurs de la géographie de la santé.</a:t>
            </a:r>
          </a:p>
          <a:p>
            <a:endParaRPr lang="fr-FR" dirty="0"/>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2</a:t>
            </a:fld>
            <a:endParaRPr lang="fr-FR" noProof="0"/>
          </a:p>
        </p:txBody>
      </p:sp>
    </p:spTree>
    <p:extLst>
      <p:ext uri="{BB962C8B-B14F-4D97-AF65-F5344CB8AC3E}">
        <p14:creationId xmlns:p14="http://schemas.microsoft.com/office/powerpoint/2010/main" val="2876183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Ces différents travaux de géographes nous montrent que c’est probablement réducteur de fonder nos politiques de remédiation face à la problématique des déserts médicaux, sur les seuls indicateurs d’accès aux soins.</a:t>
            </a:r>
          </a:p>
          <a:p>
            <a:endParaRPr lang="fr-FR" dirty="0"/>
          </a:p>
          <a:p>
            <a:r>
              <a:rPr lang="fr-FR" dirty="0"/>
              <a:t>L’accessibilité potentielle localisée, est un indicateur qui marque un progrès par rapport aux calculs de densité médicale utilisés autrefois.  En effet, il tient compte de paramètres tels que l’activité réelle des professions de santé. Il tient aussi compte du fait que les territoires sont perméables entre eux. On peut résider dans un territoire et travailler dans un autre. Mais dans l’allocation des ressources de santé, on ne sait pas si la personne préfère se soigner proche de son domicile ou proche de son travail. </a:t>
            </a:r>
          </a:p>
          <a:p>
            <a:endParaRPr lang="fr-FR" dirty="0"/>
          </a:p>
          <a:p>
            <a:r>
              <a:rPr lang="fr-FR" dirty="0"/>
              <a:t>Et bien que l’on ait progressé avec cet indicateur, il faut encore travailler à améliorer notre lecture des territoires. À droite vous avez un extrait d’une typologie réalisée par Guillaume Chevillard, géographe à l’IRDES. Sans entrer dans les détails de l’analyse, on voit qu’il y a des nuances entre le zonage prioritaire médecins (à gauche) et cette carte basée sur des indicateurs reliés aux déterminants de la santé et à l’offre de soins. Puisque nous sommes à Angers, j’ai pris le Maine et Loire en exemple.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Souvenez vous du travail de Yohan Fayet qui montre qu’un même territoire peut être favorisé sur le dépistage et défavorisé sur la prise en charge. Souvenez-vous aussi des travaux de Lucie </a:t>
            </a:r>
            <a:r>
              <a:rPr lang="fr-FR" dirty="0" err="1"/>
              <a:t>Viallard</a:t>
            </a:r>
            <a:r>
              <a:rPr lang="fr-FR" dirty="0"/>
              <a:t> qui montrent que dans certains territoires, les conditions de vie, de travail, de logement, de transports, peuvent conduire à renoncer aux soins de support </a:t>
            </a:r>
          </a:p>
          <a:p>
            <a:endParaRPr lang="fr-FR" dirty="0"/>
          </a:p>
          <a:p>
            <a:r>
              <a:rPr lang="fr-FR" dirty="0"/>
              <a:t>Ce n’est donc que par un permanent mouvement de changements d’échelles et de combinaisons d’indicateurs territorialisés que l’on saura peu à peu apporter des réponses adaptées à tous les territoires.</a:t>
            </a:r>
          </a:p>
        </p:txBody>
      </p:sp>
      <p:sp>
        <p:nvSpPr>
          <p:cNvPr id="4" name="Espace réservé du numéro de diapositive 3"/>
          <p:cNvSpPr>
            <a:spLocks noGrp="1"/>
          </p:cNvSpPr>
          <p:nvPr>
            <p:ph type="sldNum" sz="quarter" idx="5"/>
          </p:nvPr>
        </p:nvSpPr>
        <p:spPr/>
        <p:txBody>
          <a:bodyPr/>
          <a:lstStyle/>
          <a:p>
            <a:fld id="{428783E1-7D99-484E-9D88-ABEBBF7073DB}" type="slidenum">
              <a:rPr lang="fr-FR" smtClean="0"/>
              <a:t>11</a:t>
            </a:fld>
            <a:endParaRPr lang="fr-FR"/>
          </a:p>
        </p:txBody>
      </p:sp>
    </p:spTree>
    <p:extLst>
      <p:ext uri="{BB962C8B-B14F-4D97-AF65-F5344CB8AC3E}">
        <p14:creationId xmlns:p14="http://schemas.microsoft.com/office/powerpoint/2010/main" val="4159893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À travers ces quelques exemples survolés rapidement, j’espère vous avoir donné un bon aperçu d’approches originales du cancer par le prisme du territoire. J’espère que vous adhérerez à ma suggestion de prendre en compte toute </a:t>
            </a:r>
            <a:r>
              <a:rPr lang="fr-FR" dirty="0" err="1"/>
              <a:t>sles</a:t>
            </a:r>
            <a:r>
              <a:rPr lang="fr-FR" dirty="0"/>
              <a:t> dimensions du territoire dans les réflexions sur la santé des populations et l’offre de soins. La prise en compte du territoire dans le champ de la santé est en progression constante. Lente mais constante.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En préparant cette conférence, j’ai fait l’exercice de regarder dans la stratégie décennale de lutte contre les cancers pour voir comment le territoire est pris en compte. J’en ai trouvé de nombreuses traces bien qu’il ne soit pas toujours explicitement nommé hormis dans la partie qui traite des territoires isolés.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On retrouve des enjeux territoriaux dans l’objectif  d’</a:t>
            </a:r>
            <a:r>
              <a:rPr lang="fr-FR" b="1" dirty="0"/>
              <a:t>améliorer les mesures d’exposition </a:t>
            </a:r>
            <a:r>
              <a:rPr lang="fr-FR" dirty="0"/>
              <a:t>dans le but final de </a:t>
            </a:r>
            <a:r>
              <a:rPr lang="fr-FR" b="1" dirty="0"/>
              <a:t>réduire l’exposition des populations aux facteurs de risques environnementaux</a:t>
            </a:r>
            <a:r>
              <a:rPr lang="fr-FR"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Dans la recherche d’</a:t>
            </a:r>
            <a:r>
              <a:rPr lang="fr-FR" b="1" dirty="0"/>
              <a:t>une société plus protectrice</a:t>
            </a:r>
            <a:r>
              <a:rPr lang="fr-FR" dirty="0"/>
              <a:t>, la stratégie vise à accompagner les élus en charge de l’aménagement du territoire, notamment l’urbanisme pour inclure dans les politiques sectorielles d’aménagement, un volet prévention.</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On retrouve encore le territoire en filigrane derrière les enjeux d’</a:t>
            </a:r>
            <a:r>
              <a:rPr lang="fr-FR" b="1" dirty="0"/>
              <a:t>accessibilité : accès à la prévention, accès aux soins</a:t>
            </a:r>
            <a:r>
              <a:rPr lang="fr-FR" dirty="0"/>
              <a:t>. Et ensuite dans la volonté de </a:t>
            </a:r>
            <a:r>
              <a:rPr lang="fr-FR" b="1" dirty="0"/>
              <a:t>fluidifier les parcours de soins</a:t>
            </a:r>
            <a:r>
              <a:rPr lang="fr-FR" dirty="0"/>
              <a:t>, le territoire est également présent comme support à la coordination des acteurs.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Pour nous géographes, c’est une invitation à approfondir nos travaux et à le faire, si possible, de manière pluri disciplinaire. </a:t>
            </a:r>
          </a:p>
          <a:p>
            <a:endParaRPr lang="fr-FR" dirty="0"/>
          </a:p>
          <a:p>
            <a:r>
              <a:rPr lang="fr-FR" dirty="0"/>
              <a:t>Dans cet objectif, et ce sera mon mot de la fin, nous avons quelques challenges à relever : </a:t>
            </a:r>
          </a:p>
          <a:p>
            <a:r>
              <a:rPr lang="fr-FR" dirty="0"/>
              <a:t>	1=&gt; pouvoir travailler à différentes échelles partout sur le territoire. Comme vous le voyez sur cette carte, le nombre de départements dotés d’un registre des cancers est faible. La plateforme de données en cancérologie et les données du SNDS sont très intéressantes et on est loin d’en avoir épuisé les ressources, mais cela ne nous permet pas toujours de procéder aux changements d’échelle qui seraient souhaitables, parce que les données ne sont pas disponibles à toutes les échelles.</a:t>
            </a:r>
          </a:p>
          <a:p>
            <a:endParaRPr lang="fr-FR" dirty="0"/>
          </a:p>
          <a:p>
            <a:pPr lvl="1"/>
            <a:r>
              <a:rPr lang="fr-FR" dirty="0"/>
              <a:t>2=&gt; pouvoir travailler en longitudinal afin d’appréhender les durées d’exposition, les mobilités, les parcours et trajectoires. Nous n’avons pas énormément de cohortes aux données géolocalisées. On travaille de manière rétrospective, par enquêtes qualitatives le plus souvent. Développer des outils prospectifs est un enjeu</a:t>
            </a:r>
          </a:p>
          <a:p>
            <a:pPr lvl="1"/>
            <a:endParaRPr lang="fr-FR" dirty="0"/>
          </a:p>
          <a:p>
            <a:pPr lvl="1"/>
            <a:r>
              <a:rPr lang="fr-FR" dirty="0"/>
              <a:t>3= &gt; enfin  le nerf de la guerre : il nous faudra pouvoir financer la recherche en SHS sur le Cancer et l’articuler avec les sciences biomédicales = peut-être un des enjeux de ma présence ici finalement : raconter un peu ce que font les géographes de la santé </a:t>
            </a:r>
            <a:r>
              <a:rPr lang="fr-FR"/>
              <a:t>et les faire </a:t>
            </a:r>
            <a:r>
              <a:rPr lang="fr-FR" dirty="0"/>
              <a:t>connaître.</a:t>
            </a:r>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12</a:t>
            </a:fld>
            <a:endParaRPr lang="fr-FR" noProof="0"/>
          </a:p>
        </p:txBody>
      </p:sp>
    </p:spTree>
    <p:extLst>
      <p:ext uri="{BB962C8B-B14F-4D97-AF65-F5344CB8AC3E}">
        <p14:creationId xmlns:p14="http://schemas.microsoft.com/office/powerpoint/2010/main" val="3641383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13</a:t>
            </a:fld>
            <a:endParaRPr lang="fr-FR" noProof="0"/>
          </a:p>
        </p:txBody>
      </p:sp>
    </p:spTree>
    <p:extLst>
      <p:ext uri="{BB962C8B-B14F-4D97-AF65-F5344CB8AC3E}">
        <p14:creationId xmlns:p14="http://schemas.microsoft.com/office/powerpoint/2010/main" val="3104869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Concernant le cancer, les cancers plutôt, Vous êtes certainement familiers avec ce genre de carte qui matérialise l’existence d’inégalités territoriales fortes, mais finalement, reste très en surface du problème. </a:t>
            </a:r>
          </a:p>
          <a:p>
            <a:endParaRPr lang="fr-FR" dirty="0"/>
          </a:p>
          <a:p>
            <a:r>
              <a:rPr lang="fr-FR" dirty="0"/>
              <a:t>La géographie des cancers ne se limite pas à la cartographie des inégalités de mortalité. Il existe une variété de travaux qui portent sur le territoire et peuvent être répartis dans deux grandes catégories :</a:t>
            </a:r>
          </a:p>
          <a:p>
            <a:endParaRPr lang="fr-FR"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dirty="0"/>
              <a:t>Les configurations territoriales peuvent être convoquées comme facteurs explicatifs de survenue de la maladie (on va parler d’expositions environnementales) en incluant des dimensions originales comme mobilités et jeux d’échelles par exemple</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fr-FR"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dirty="0"/>
              <a:t>Les caractéristiques des territoires sont un élément de compréhension des inégalités socio-territoriales dans l’accès aux soins et à la prévention, dans l’analyse des parcours de soins, de leurs continuités et ruptures et ce, au-delà des seuls aspects d’organisation du système de santé.</a:t>
            </a:r>
          </a:p>
          <a:p>
            <a:endParaRPr lang="fr-FR" dirty="0"/>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3</a:t>
            </a:fld>
            <a:endParaRPr lang="fr-FR" noProof="0"/>
          </a:p>
        </p:txBody>
      </p:sp>
    </p:spTree>
    <p:extLst>
      <p:ext uri="{BB962C8B-B14F-4D97-AF65-F5344CB8AC3E}">
        <p14:creationId xmlns:p14="http://schemas.microsoft.com/office/powerpoint/2010/main" val="3761119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Pour illustrer mon propos, je vais prendre un premier exemple. Il s’agit du travail de Léa Prost qui a cherché à reconstituer l’histoire de vie des patients atteints de lymphomes non hodgkinien dans le Vaucluse. Elle n’avait pas de registre à sa disposition mais elle avait accès aux statistiques exhaustives du service d’</a:t>
            </a:r>
            <a:r>
              <a:rPr lang="fr-FR" dirty="0" err="1"/>
              <a:t>onco-hématologie</a:t>
            </a:r>
            <a:r>
              <a:rPr lang="fr-FR" dirty="0"/>
              <a:t> du Centre Hospitalier Henri Duffaut d’Avignon, qui a recensé, daté et géolocalisé systématiquement les cas d’hémopathies malignes pris en charge dans les 7 centres de soins du département. </a:t>
            </a:r>
          </a:p>
          <a:p>
            <a:r>
              <a:rPr lang="fr-FR" dirty="0"/>
              <a:t>Elle a pu rencontrer les patients et retracer leur histoire résidentielle en essayant de déceler dans ces parcours différents moments qui ont pu être des circonstances d’exposition, soit dans la sphère professionnelle, soit dans la sphère résidentielle ou de loisirs.</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4</a:t>
            </a:fld>
            <a:endParaRPr lang="fr-FR" noProof="0"/>
          </a:p>
        </p:txBody>
      </p:sp>
    </p:spTree>
    <p:extLst>
      <p:ext uri="{BB962C8B-B14F-4D97-AF65-F5344CB8AC3E}">
        <p14:creationId xmlns:p14="http://schemas.microsoft.com/office/powerpoint/2010/main" val="573585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À partir d’entretiens approfondis, elle a reconstitué l’histoire résidentielle des patients en cherchant à identifier, à chaque étape, des éléments dans l’environnement qui auraient pu exposer la personne à un risque cancérogène (dans l’exemple projeté ici, l’exposition possible aux produits phytosanitaires utilisés en viticulture).</a:t>
            </a:r>
          </a:p>
          <a:p>
            <a:endParaRPr lang="fr-FR" dirty="0"/>
          </a:p>
          <a:p>
            <a:r>
              <a:rPr lang="fr-FR" dirty="0"/>
              <a:t>C’est un travail rétrospectif qui fait appel à la mémoire des patients avec toutes les limites et tous les biais que cela comporte.</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5</a:t>
            </a:fld>
            <a:endParaRPr lang="fr-FR" noProof="0"/>
          </a:p>
        </p:txBody>
      </p:sp>
    </p:spTree>
    <p:extLst>
      <p:ext uri="{BB962C8B-B14F-4D97-AF65-F5344CB8AC3E}">
        <p14:creationId xmlns:p14="http://schemas.microsoft.com/office/powerpoint/2010/main" val="802983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Elle a ensuite cartographié ces trajectoires et, malgré toute la minutie de son travail, elle s’est heurtée à plusieurs limites : </a:t>
            </a:r>
          </a:p>
          <a:p>
            <a:pPr marL="171450" indent="-171450">
              <a:buFontTx/>
              <a:buChar char="-"/>
            </a:pPr>
            <a:r>
              <a:rPr lang="fr-FR" dirty="0"/>
              <a:t>certaines trajectoires sont assez simples avec peu de mobilités et des temps relativement longs passés à chaque endroit ce qui permet d’approfondir l’études potentielles expositions. </a:t>
            </a:r>
          </a:p>
          <a:p>
            <a:pPr marL="171450" indent="-171450">
              <a:buFontTx/>
              <a:buChar char="-"/>
            </a:pPr>
            <a:r>
              <a:rPr lang="fr-FR" dirty="0"/>
              <a:t>Mais d’autres histoires résidentielles sont complexes, avec des mobilités internationales et des lieux disparates pour lesquels les données socio-environnementale ne sont pas toujours disponibles ni aux mêmes formats, ni aux mêmes dates, ni aux mêmes échelles.</a:t>
            </a:r>
          </a:p>
          <a:p>
            <a:endParaRPr lang="fr-FR" dirty="0"/>
          </a:p>
          <a:p>
            <a:r>
              <a:rPr lang="fr-FR" dirty="0"/>
              <a:t>- Autre difficulté importante :  certaines informations ne transparaissent pas dans les statistiques. Pour l’exposition aux pesticides agricoles par exemple, elle pouvait calculer la SAU des communes où résidait la personne. Elle avait les chiffres de vente annuels de produits phytosanitaires par commune, mais pas les lieux ni les dates d’épandage, pas d’infos sur les vents dominants, ni sur les zones réellement touchées : il aurait fallu pouvoir faire des relevés en temps réel, sur les lieux où était la personne au quotidien (peut être était-elle plus exposée à son bureau qui jouxte un champ qu’à son domicile , là où on la positionne statistiquement).</a:t>
            </a:r>
          </a:p>
          <a:p>
            <a:endParaRPr lang="fr-FR" dirty="0"/>
          </a:p>
          <a:p>
            <a:r>
              <a:rPr lang="fr-FR" dirty="0"/>
              <a:t>Malgré toutes ses limites, cette thèse de doctorat est une étude exploratoire très intéressante et elle pose un jalon dans la perspective de comprendre comment l’exposition à des facteurs de risque évolue sur toute une vie en fonction des mobilités géographiques.</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6</a:t>
            </a:fld>
            <a:endParaRPr lang="fr-FR" noProof="0"/>
          </a:p>
        </p:txBody>
      </p:sp>
    </p:spTree>
    <p:extLst>
      <p:ext uri="{BB962C8B-B14F-4D97-AF65-F5344CB8AC3E}">
        <p14:creationId xmlns:p14="http://schemas.microsoft.com/office/powerpoint/2010/main" val="909203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Cela me conduit au deuxième exemple que je souhaitais vous présenter aujourd’hui. Il s’agit du travail d’un autre géographe, Yohan Fayet, qui a travaillé avec le centre Léon Bérard à Lyon. Son approche est intéressante car elle fait du territoire le réceptacle central ou le dénominateur commun à tous les facteurs environnementaux, populationnels et d’accès aux soins qui impactent les malades du cancer.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Je vais essayer de résumer son approche.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Sa première démarche consiste en une caractérisation des territoires ; une typologie qu’il va cartographier ce qui fait apparaître des territoires aux caractéristiques différentes. Ensuite il va analyser les données liées au cancer de manière différenciée entre chaque type de territoire. Il utilise les données de la cohorte EMS qui retrace le parcours de patients atteints de sarcomes.</a:t>
            </a:r>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7</a:t>
            </a:fld>
            <a:endParaRPr lang="fr-FR" noProof="0"/>
          </a:p>
        </p:txBody>
      </p:sp>
    </p:spTree>
    <p:extLst>
      <p:ext uri="{BB962C8B-B14F-4D97-AF65-F5344CB8AC3E}">
        <p14:creationId xmlns:p14="http://schemas.microsoft.com/office/powerpoint/2010/main" val="3084906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 que révèle ce travail est que les inégalités territoriales ne sont pas figées, elles évoluent au gré du cycle de la maladie (du dépistage à la prise en charge et à l’issue (rémission ou décès). Et les types de territoires expliquent en partie ces évolutions.</a:t>
            </a:r>
          </a:p>
          <a:p>
            <a:r>
              <a:rPr lang="fr-FR" dirty="0"/>
              <a:t>Les patients des quartiers métropolitains et des pôles urbains présentent un moins bon pronostic au moment du diagnostic, à l’inverse des patients des zones dites résidentielles présentent un risque initial de décès à 5 ans plus faible. </a:t>
            </a:r>
          </a:p>
          <a:p>
            <a:r>
              <a:rPr lang="fr-FR" dirty="0"/>
              <a:t>Cela s’explique notamment par le fait qu’on observe significativement moins de stades avancés chez ces derniers, donc probablement une meilleure capacité au dépistage précoce. Ce bon pronostic initial favorise la survie de ces patients des zones résidentielles qui présentent, avec les patients des espaces périurbains, les taux de décès à 5 ans les plus faibles de la Région, au contraire des patients des quartiers populaires et des espaces ruraux. </a:t>
            </a:r>
          </a:p>
          <a:p>
            <a:endParaRPr lang="fr-FR" dirty="0"/>
          </a:p>
          <a:p>
            <a:r>
              <a:rPr lang="fr-FR" dirty="0"/>
              <a:t>L’analyse comparée des taux de mortalité montre une situation globalement plus favorable dans les espaces périurbains tandis que les pôles urbains, notamment les quartiers populaires, et les espaces ruraux sont les territoires les plus touchés par la mortalité par sarcomes.</a:t>
            </a:r>
          </a:p>
          <a:p>
            <a:endParaRPr lang="fr-FR" dirty="0"/>
          </a:p>
          <a:p>
            <a:r>
              <a:rPr lang="fr-FR" dirty="0"/>
              <a:t>La comparaison graphique des indices de risque initial et de décès confirme l’idée d’une évolution des inégalités territoriales au cours de la prise en charge. En effet, si les patients des quartiers métropolitains et des pôles urbains étaient plus à risque au moment de leur diagnostic, on peut constater que leurs taux de décès sont -au final- très proches de la moyenne régionale (Figure de droite). La courbe descendante signifie donc que le risque de décès s’est atténué pour ces patients au cours de leur prise en charge, probablement en lien avec les modalités d’accès aux soins et la qualité de la prise en charge.</a:t>
            </a:r>
          </a:p>
          <a:p>
            <a:r>
              <a:rPr lang="fr-FR" dirty="0"/>
              <a:t>Inversement les courbes des espaces ruraux et des quartiers populaires  et dans une moindre mesure des zones résidentielles, sont descendantes ce qui indique une dégradation par rapport au pronostic initial. </a:t>
            </a:r>
          </a:p>
          <a:p>
            <a:endParaRPr lang="fr-FR" dirty="0"/>
          </a:p>
          <a:p>
            <a:r>
              <a:rPr lang="fr-FR" dirty="0"/>
              <a:t>Ces résultats invitent à une réflexion sur les inégalités territoriales tout au long de la prise en charge de la maladie.</a:t>
            </a:r>
          </a:p>
          <a:p>
            <a:endParaRPr lang="fr-FR" dirty="0"/>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8</a:t>
            </a:fld>
            <a:endParaRPr lang="fr-FR" noProof="0"/>
          </a:p>
        </p:txBody>
      </p:sp>
    </p:spTree>
    <p:extLst>
      <p:ext uri="{BB962C8B-B14F-4D97-AF65-F5344CB8AC3E}">
        <p14:creationId xmlns:p14="http://schemas.microsoft.com/office/powerpoint/2010/main" val="227657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Pour affiner nos connaissances dans ce domaine, nous avons besoin de données et de données à une échelle fine. Je souhaite m’attarder un court instant sur cette question des échelles avec deux cartes issues des travaux de Marianne Viot, Zoé Vaillant et Stéphane </a:t>
            </a:r>
            <a:r>
              <a:rPr lang="fr-FR" dirty="0" err="1"/>
              <a:t>Rican</a:t>
            </a:r>
            <a:r>
              <a:rPr lang="fr-FR" dirty="0"/>
              <a:t> vous l’aurez deviné, tous trois géographes de la santé !</a:t>
            </a:r>
          </a:p>
          <a:p>
            <a:endParaRPr lang="fr-FR" dirty="0"/>
          </a:p>
          <a:p>
            <a:r>
              <a:rPr lang="fr-FR" dirty="0"/>
              <a:t>Ces cartes représentent le taux de participation au dépistage organisé du cancer du sein, dont on sait qu’il varie d’un territoire à un autre. On est ici dans le 10</a:t>
            </a:r>
            <a:r>
              <a:rPr lang="fr-FR" baseline="30000" dirty="0"/>
              <a:t>e</a:t>
            </a:r>
            <a:r>
              <a:rPr lang="fr-FR" dirty="0"/>
              <a:t> arrondissement. Ce que montrent ces cartes c’est que selon l’échelle utilisée, une donnée va être plus ou moins visible, surtout lorsque l’on est dans un territoire densément peuplé. </a:t>
            </a:r>
          </a:p>
          <a:p>
            <a:r>
              <a:rPr lang="fr-FR" dirty="0"/>
              <a:t>À gauche on est à l’échelle des IRIS (</a:t>
            </a:r>
            <a:r>
              <a:rPr lang="fr-FR" dirty="0" err="1"/>
              <a:t>Ilôts</a:t>
            </a:r>
            <a:r>
              <a:rPr lang="fr-FR" dirty="0"/>
              <a:t> Regroupés pour l'Information Statistique), à droite on est à l’adresse, donc une échelle encore plus fine. </a:t>
            </a:r>
          </a:p>
          <a:p>
            <a:r>
              <a:rPr lang="fr-FR" dirty="0"/>
              <a:t>Les deux cercles rouges sont des zones touchées par la gentrification, c’est à dire qui connaissent une transformation de leur composition socio-résidentielle. À l’échelle des IRIS ces deux espaces sont dans le 3</a:t>
            </a:r>
            <a:r>
              <a:rPr lang="fr-FR" baseline="30000" dirty="0"/>
              <a:t>e</a:t>
            </a:r>
            <a:r>
              <a:rPr lang="fr-FR" dirty="0"/>
              <a:t> quartile de participation. Mais en zoomant on se rend compte que ces espaces sont en fait composés à chaque fois de deux groupes d’immeubles, le premier groupe présente des taux de participation au dépistage nettement supérieurs à l’autre. Et cela correspond avec deux types d’immeubles : ceux qui sont gentrifiés et ceux qui ne le sont pas. Or on sait que l’adhésion au dépistage est corrélée négativement à la défavorisation sociale. Lorsque l’on parvient à ce niveau fin de connaissance, cela permet de mieux cibler les actions de prévention.</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9</a:t>
            </a:fld>
            <a:endParaRPr lang="fr-FR" noProof="0"/>
          </a:p>
        </p:txBody>
      </p:sp>
    </p:spTree>
    <p:extLst>
      <p:ext uri="{BB962C8B-B14F-4D97-AF65-F5344CB8AC3E}">
        <p14:creationId xmlns:p14="http://schemas.microsoft.com/office/powerpoint/2010/main" val="4073459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 dernier exemple que je souhaitais partager avec vous est tiré du travail de Lucie </a:t>
            </a:r>
            <a:r>
              <a:rPr lang="fr-FR" dirty="0" err="1"/>
              <a:t>Viallard</a:t>
            </a:r>
            <a:r>
              <a:rPr lang="fr-FR" dirty="0"/>
              <a:t> </a:t>
            </a:r>
            <a:r>
              <a:rPr lang="fr-FR" dirty="0" err="1"/>
              <a:t>Arbarotti</a:t>
            </a:r>
            <a:r>
              <a:rPr lang="fr-FR" dirty="0"/>
              <a:t> qui porte sur l’accès aux soins oncologiques de support pour les femmes atteintes de cancers du sein en région parisienne.</a:t>
            </a:r>
          </a:p>
          <a:p>
            <a:endParaRPr lang="fr-FR" dirty="0"/>
          </a:p>
          <a:p>
            <a:r>
              <a:rPr lang="fr-FR" dirty="0"/>
              <a:t>Durant son doctorat, elle a rencontré des femmes atteintes de cancer du sein qu’elle a interrogées sur leur vie avec la maladie et notamment sur leurs parcours de soin. Elle a pris soin de recruter son panel de répondantes dans des territoires bien différenciés en matière de défavorisation sociale.</a:t>
            </a:r>
          </a:p>
          <a:p>
            <a:r>
              <a:rPr lang="fr-FR" dirty="0"/>
              <a:t> Ses résultats montrent qu’ il existe des difficultés d’accès aux soins de support pour les personnes socialement vulnérables : indépendamment des autres caractéristiques individuelles.  Elles sont moins fréquemment orientées vers l’offre de soins de support dont elles pourraient avoir besoin et elles présentent nettement plus de risques d’y renoncer pour des raisons d’accessibilité financière ou géographique. </a:t>
            </a:r>
          </a:p>
          <a:p>
            <a:r>
              <a:rPr lang="fr-FR" dirty="0"/>
              <a:t>L’une des forces du travail de Lucie </a:t>
            </a:r>
            <a:r>
              <a:rPr lang="fr-FR" dirty="0" err="1"/>
              <a:t>Viallard</a:t>
            </a:r>
            <a:r>
              <a:rPr lang="fr-FR" dirty="0"/>
              <a:t> est d’avoir intégré des infos qualitatives sur la situation familiale et les conditions socio-économiques individuelles qui montrent que des mères isolées à faible revenus (ou travaillant à temps partiel) et logées dans des quartiers distants des transport peuvent renoncer aux soins en raison des difficultés matérielles à s’y rendre qui ne sont pas que des difficultés de déplacement (ex. ici Mme B, en conflit avec son mari, s’occupe seule de deux enfants, en arrête de travail avec de faibles indemnités, avec un temps de trajet long et compliqué pour se rendre à ses soins, durée de transport qui suppose de payer un long temps de garde des enfants : cela conduit au renoncement aux soins) . </a:t>
            </a:r>
          </a:p>
          <a:p>
            <a:endParaRPr lang="fr-FR" dirty="0"/>
          </a:p>
          <a:p>
            <a:r>
              <a:rPr lang="fr-FR" dirty="0"/>
              <a:t>De plus, la faible disponibilité de l’offre de soins de premier recours à l’échelle des départements et des communes, participe à un moins bon accès aux soins de support, et ce toutes choses égales par ailleurs. </a:t>
            </a:r>
          </a:p>
          <a:p>
            <a:endParaRPr lang="fr-FR" dirty="0"/>
          </a:p>
          <a:p>
            <a:r>
              <a:rPr lang="fr-FR" dirty="0"/>
              <a:t>Cependant, même si ces facteurs sociaux et environnementaux peuvent prédisposer certaines populations à davantage de difficultés, l’étude de L. </a:t>
            </a:r>
            <a:r>
              <a:rPr lang="fr-FR" dirty="0" err="1"/>
              <a:t>Viallard</a:t>
            </a:r>
            <a:r>
              <a:rPr lang="fr-FR" dirty="0"/>
              <a:t> a montré que ce sont avant tout les acteurs locaux et la façon dont ils sont en mesure de se coordonner selon les territoires, qui font la qualité de l’accès aux soins de support. </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10</a:t>
            </a:fld>
            <a:endParaRPr lang="fr-FR" noProof="0"/>
          </a:p>
        </p:txBody>
      </p:sp>
    </p:spTree>
    <p:extLst>
      <p:ext uri="{BB962C8B-B14F-4D97-AF65-F5344CB8AC3E}">
        <p14:creationId xmlns:p14="http://schemas.microsoft.com/office/powerpoint/2010/main" val="28483189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0DD694-1B10-8B0B-1C25-4D8B8A1EE65F}"/>
              </a:ext>
            </a:extLst>
          </p:cNvPr>
          <p:cNvSpPr>
            <a:spLocks noGrp="1"/>
          </p:cNvSpPr>
          <p:nvPr>
            <p:ph type="ctrTitle"/>
          </p:nvPr>
        </p:nvSpPr>
        <p:spPr>
          <a:xfrm>
            <a:off x="838199" y="2842868"/>
            <a:ext cx="10515599" cy="1497778"/>
          </a:xfrm>
        </p:spPr>
        <p:txBody>
          <a:bodyPr anchor="ctr">
            <a:normAutofit/>
          </a:bodyPr>
          <a:lstStyle>
            <a:lvl1pPr algn="ctr">
              <a:defRPr sz="4000"/>
            </a:lvl1pPr>
          </a:lstStyle>
          <a:p>
            <a:r>
              <a:rPr lang="fr-FR" dirty="0"/>
              <a:t>Modifiez le style du titre</a:t>
            </a:r>
          </a:p>
        </p:txBody>
      </p:sp>
      <p:sp>
        <p:nvSpPr>
          <p:cNvPr id="3" name="Sous-titre 2">
            <a:extLst>
              <a:ext uri="{FF2B5EF4-FFF2-40B4-BE49-F238E27FC236}">
                <a16:creationId xmlns:a16="http://schemas.microsoft.com/office/drawing/2014/main" id="{5EBDF9D2-9232-2D0B-3186-730472E3BAC6}"/>
              </a:ext>
            </a:extLst>
          </p:cNvPr>
          <p:cNvSpPr>
            <a:spLocks noGrp="1"/>
          </p:cNvSpPr>
          <p:nvPr>
            <p:ph type="subTitle" idx="1"/>
          </p:nvPr>
        </p:nvSpPr>
        <p:spPr>
          <a:xfrm>
            <a:off x="838200" y="4498629"/>
            <a:ext cx="10515600" cy="1237007"/>
          </a:xfr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44CF3AAA-6113-824E-92B5-F003173A3B7D}"/>
              </a:ext>
            </a:extLst>
          </p:cNvPr>
          <p:cNvSpPr>
            <a:spLocks noGrp="1"/>
          </p:cNvSpPr>
          <p:nvPr>
            <p:ph type="dt" sz="half" idx="10"/>
          </p:nvPr>
        </p:nvSpPr>
        <p:spPr>
          <a:xfrm>
            <a:off x="838200" y="5992794"/>
            <a:ext cx="2743200" cy="365125"/>
          </a:xfrm>
        </p:spPr>
        <p:txBody>
          <a:bodyPr/>
          <a:lstStyle/>
          <a:p>
            <a:fld id="{3C24A905-F4B1-3D4D-9EF8-1F64B12C5BF2}" type="datetimeFigureOut">
              <a:rPr lang="fr-FR" smtClean="0"/>
              <a:t>30/09/2025</a:t>
            </a:fld>
            <a:endParaRPr lang="fr-FR"/>
          </a:p>
        </p:txBody>
      </p:sp>
      <p:sp>
        <p:nvSpPr>
          <p:cNvPr id="5" name="Espace réservé du pied de page 4">
            <a:extLst>
              <a:ext uri="{FF2B5EF4-FFF2-40B4-BE49-F238E27FC236}">
                <a16:creationId xmlns:a16="http://schemas.microsoft.com/office/drawing/2014/main" id="{AFFE8A5E-D6C2-0B4E-4DEA-5164F22A6560}"/>
              </a:ext>
            </a:extLst>
          </p:cNvPr>
          <p:cNvSpPr>
            <a:spLocks noGrp="1"/>
          </p:cNvSpPr>
          <p:nvPr>
            <p:ph type="ftr" sz="quarter" idx="11"/>
          </p:nvPr>
        </p:nvSpPr>
        <p:spPr>
          <a:xfrm>
            <a:off x="4038600" y="5992794"/>
            <a:ext cx="4114800" cy="365125"/>
          </a:xfrm>
        </p:spPr>
        <p:txBody>
          <a:bodyPr/>
          <a:lstStyle/>
          <a:p>
            <a:endParaRPr lang="fr-FR"/>
          </a:p>
        </p:txBody>
      </p:sp>
      <p:sp>
        <p:nvSpPr>
          <p:cNvPr id="6" name="Espace réservé du numéro de diapositive 5">
            <a:extLst>
              <a:ext uri="{FF2B5EF4-FFF2-40B4-BE49-F238E27FC236}">
                <a16:creationId xmlns:a16="http://schemas.microsoft.com/office/drawing/2014/main" id="{E64E415C-0A7E-F9EC-CAD7-F52D36E5F8D0}"/>
              </a:ext>
            </a:extLst>
          </p:cNvPr>
          <p:cNvSpPr>
            <a:spLocks noGrp="1"/>
          </p:cNvSpPr>
          <p:nvPr>
            <p:ph type="sldNum" sz="quarter" idx="12"/>
          </p:nvPr>
        </p:nvSpPr>
        <p:spPr>
          <a:xfrm>
            <a:off x="8610600" y="5992794"/>
            <a:ext cx="2743200" cy="365125"/>
          </a:xfrm>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295393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34A326-12D5-A6A5-5F0C-EB11DC20497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83D6A29-1BF3-6519-F889-9590FC815E3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051F5AD-FBEC-E225-CAF7-0020A7AD654D}"/>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5" name="Espace réservé du pied de page 4">
            <a:extLst>
              <a:ext uri="{FF2B5EF4-FFF2-40B4-BE49-F238E27FC236}">
                <a16:creationId xmlns:a16="http://schemas.microsoft.com/office/drawing/2014/main" id="{5B8A3F22-CB7A-13CB-932B-AE0E5A40C9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BA0C14-8095-FD06-30C7-8DB077CA075C}"/>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690004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721CF89-2DBC-E6D6-B206-C36BB09FD36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22F46DE-BBD6-3CDB-4128-41BDAE11EEA7}"/>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369EBDD-7270-3CF4-7B9C-CA37B1551F33}"/>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5" name="Espace réservé du pied de page 4">
            <a:extLst>
              <a:ext uri="{FF2B5EF4-FFF2-40B4-BE49-F238E27FC236}">
                <a16:creationId xmlns:a16="http://schemas.microsoft.com/office/drawing/2014/main" id="{DB2DCCB0-2B53-9E6F-8AE0-786660883E1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AB8177B-9F52-7677-05E6-3884BD7EAE38}"/>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4205762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918F10-A6A5-3685-618D-CB3324CDD06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5373BE3-CF33-57B6-BDBF-0F4022441F2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7EFFD6-4B84-DC63-DE94-ADDAC44299A4}"/>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5" name="Espace réservé du pied de page 4">
            <a:extLst>
              <a:ext uri="{FF2B5EF4-FFF2-40B4-BE49-F238E27FC236}">
                <a16:creationId xmlns:a16="http://schemas.microsoft.com/office/drawing/2014/main" id="{78350EDB-CEA9-7D43-D9D8-D885BEAA3DA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1AE3DC6-3FE2-B4A5-6F63-7A17E35A2DF9}"/>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895439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FE7320-32B5-572A-A163-897EFCA4AFC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DB310BEE-8371-6630-C87D-0C0007857C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3458CE9-98CE-3FB3-4AD3-8DD7539E7032}"/>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5" name="Espace réservé du pied de page 4">
            <a:extLst>
              <a:ext uri="{FF2B5EF4-FFF2-40B4-BE49-F238E27FC236}">
                <a16:creationId xmlns:a16="http://schemas.microsoft.com/office/drawing/2014/main" id="{BC0122F3-8194-DABE-CD72-00146840DF1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7BE5DC5-433E-17DD-4CD7-C6E287C1CE8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983496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AC0FE0-5B5A-8CCF-9A3F-4EF202D2DCC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3D5EC01-8340-DAAB-3404-BC45CE16255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0FCD956-30A6-845D-8B09-012279D918D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401651-F0EF-D95A-8FE0-1DD83991EF99}"/>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6" name="Espace réservé du pied de page 5">
            <a:extLst>
              <a:ext uri="{FF2B5EF4-FFF2-40B4-BE49-F238E27FC236}">
                <a16:creationId xmlns:a16="http://schemas.microsoft.com/office/drawing/2014/main" id="{B974495D-7EAA-335F-BA68-E34B1B105EE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8B2094C-9C21-EEEE-FF54-7F4CFD16A78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60045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009D58-E1EF-1E41-B03C-0098A69F1E3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09B68CD-2604-9F3F-5AF4-FA8970700E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2AD0B85-0E1D-CDD0-B855-5CCB0D8BE4C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5232777-1243-E790-1686-9135125560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A6E73C3-DC00-8559-0F40-FBC5397C2F2C}"/>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3442128-BAE5-0E0A-F8F1-59536C843EB5}"/>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8" name="Espace réservé du pied de page 7">
            <a:extLst>
              <a:ext uri="{FF2B5EF4-FFF2-40B4-BE49-F238E27FC236}">
                <a16:creationId xmlns:a16="http://schemas.microsoft.com/office/drawing/2014/main" id="{2D7FF8D0-6FEF-9D15-39F0-11396D612035}"/>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71102777-D938-153E-A4AB-76F18F7C57F7}"/>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729436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9542C1-B0C2-274A-49FF-80CA4F1FEA5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BA67555-D47D-1859-76D5-20E613EB3AF6}"/>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4" name="Espace réservé du pied de page 3">
            <a:extLst>
              <a:ext uri="{FF2B5EF4-FFF2-40B4-BE49-F238E27FC236}">
                <a16:creationId xmlns:a16="http://schemas.microsoft.com/office/drawing/2014/main" id="{D320BEF0-041C-F1B0-7C36-95082205B6B8}"/>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BBBB750-3861-D54A-06B8-098929E93E7D}"/>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711548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CD6A574-EC05-7F4B-B5A5-FC50D2DE0B61}"/>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3" name="Espace réservé du pied de page 2">
            <a:extLst>
              <a:ext uri="{FF2B5EF4-FFF2-40B4-BE49-F238E27FC236}">
                <a16:creationId xmlns:a16="http://schemas.microsoft.com/office/drawing/2014/main" id="{2AEA8E57-B732-A2B1-D3EF-82979EE33243}"/>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3C266E96-A03D-B532-7123-21F4F2CC8F0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483403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DB088E-6B5D-C440-1CC7-22547350C11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5DB281F-32A2-0E75-A228-57FF727C13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EBC9530-ECE0-B1E6-3E48-F2DA36A92D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D615B3C-BC79-103A-533D-E8702F0C3A72}"/>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6" name="Espace réservé du pied de page 5">
            <a:extLst>
              <a:ext uri="{FF2B5EF4-FFF2-40B4-BE49-F238E27FC236}">
                <a16:creationId xmlns:a16="http://schemas.microsoft.com/office/drawing/2014/main" id="{A9A33E7E-AF6B-FCEE-304C-AA3AF8C2C06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EFD8FFD-ABD3-17B6-1A29-5607C224572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3885147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7D20BD-28C4-6B61-0149-760A0458645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02F73C36-F303-72A0-30F0-562562FCD4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9C37948-5552-3E70-F996-7E5687C803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F64BA21-E01A-C1CB-5189-C8ABF53904C9}"/>
              </a:ext>
            </a:extLst>
          </p:cNvPr>
          <p:cNvSpPr>
            <a:spLocks noGrp="1"/>
          </p:cNvSpPr>
          <p:nvPr>
            <p:ph type="dt" sz="half" idx="10"/>
          </p:nvPr>
        </p:nvSpPr>
        <p:spPr/>
        <p:txBody>
          <a:bodyPr/>
          <a:lstStyle/>
          <a:p>
            <a:fld id="{3C24A905-F4B1-3D4D-9EF8-1F64B12C5BF2}" type="datetimeFigureOut">
              <a:rPr lang="fr-FR" smtClean="0"/>
              <a:t>30/09/2025</a:t>
            </a:fld>
            <a:endParaRPr lang="fr-FR"/>
          </a:p>
        </p:txBody>
      </p:sp>
      <p:sp>
        <p:nvSpPr>
          <p:cNvPr id="6" name="Espace réservé du pied de page 5">
            <a:extLst>
              <a:ext uri="{FF2B5EF4-FFF2-40B4-BE49-F238E27FC236}">
                <a16:creationId xmlns:a16="http://schemas.microsoft.com/office/drawing/2014/main" id="{AC2322BE-5B27-0E8B-B1B2-2943C09DA1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74C591F-7459-9FED-1DCD-9539139CBE5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896017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24C1BD7-E808-6082-5696-045335A5CBB0}"/>
              </a:ext>
            </a:extLst>
          </p:cNvPr>
          <p:cNvSpPr>
            <a:spLocks noGrp="1"/>
          </p:cNvSpPr>
          <p:nvPr>
            <p:ph type="title"/>
          </p:nvPr>
        </p:nvSpPr>
        <p:spPr>
          <a:xfrm>
            <a:off x="838200" y="848299"/>
            <a:ext cx="10515600" cy="1068636"/>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4D66306-6BF5-05B9-6BC0-453A4181B39F}"/>
              </a:ext>
            </a:extLst>
          </p:cNvPr>
          <p:cNvSpPr>
            <a:spLocks noGrp="1"/>
          </p:cNvSpPr>
          <p:nvPr>
            <p:ph type="body" idx="1"/>
          </p:nvPr>
        </p:nvSpPr>
        <p:spPr>
          <a:xfrm>
            <a:off x="838200" y="2192357"/>
            <a:ext cx="10515600" cy="3613532"/>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9E0BC6C6-ABEE-E3A8-8EE0-4F332075FE34}"/>
              </a:ext>
            </a:extLst>
          </p:cNvPr>
          <p:cNvSpPr>
            <a:spLocks noGrp="1"/>
          </p:cNvSpPr>
          <p:nvPr>
            <p:ph type="dt" sz="half" idx="2"/>
          </p:nvPr>
        </p:nvSpPr>
        <p:spPr>
          <a:xfrm>
            <a:off x="838200" y="5994400"/>
            <a:ext cx="2743200" cy="365125"/>
          </a:xfrm>
          <a:prstGeom prst="rect">
            <a:avLst/>
          </a:prstGeom>
        </p:spPr>
        <p:txBody>
          <a:bodyPr vert="horz" lIns="91440" tIns="45720" rIns="91440" bIns="45720" rtlCol="0" anchor="ctr"/>
          <a:lstStyle>
            <a:lvl1pPr algn="l">
              <a:defRPr sz="1200" b="0" i="0">
                <a:solidFill>
                  <a:schemeClr val="tx1">
                    <a:tint val="82000"/>
                  </a:schemeClr>
                </a:solidFill>
                <a:latin typeface="Arial" panose="020B0604020202020204" pitchFamily="34" charset="0"/>
                <a:cs typeface="Arial" panose="020B0604020202020204" pitchFamily="34" charset="0"/>
              </a:defRPr>
            </a:lvl1pPr>
          </a:lstStyle>
          <a:p>
            <a:fld id="{3C24A905-F4B1-3D4D-9EF8-1F64B12C5BF2}" type="datetimeFigureOut">
              <a:rPr lang="fr-FR" smtClean="0"/>
              <a:pPr/>
              <a:t>30/09/2025</a:t>
            </a:fld>
            <a:endParaRPr lang="fr-FR"/>
          </a:p>
        </p:txBody>
      </p:sp>
      <p:sp>
        <p:nvSpPr>
          <p:cNvPr id="5" name="Espace réservé du pied de page 4">
            <a:extLst>
              <a:ext uri="{FF2B5EF4-FFF2-40B4-BE49-F238E27FC236}">
                <a16:creationId xmlns:a16="http://schemas.microsoft.com/office/drawing/2014/main" id="{3E9BBBFE-6346-2DCF-C9DE-3FE02CEBFC29}"/>
              </a:ext>
            </a:extLst>
          </p:cNvPr>
          <p:cNvSpPr>
            <a:spLocks noGrp="1"/>
          </p:cNvSpPr>
          <p:nvPr>
            <p:ph type="ftr" sz="quarter" idx="3"/>
          </p:nvPr>
        </p:nvSpPr>
        <p:spPr>
          <a:xfrm>
            <a:off x="4038600" y="5994400"/>
            <a:ext cx="4114800" cy="365125"/>
          </a:xfrm>
          <a:prstGeom prst="rect">
            <a:avLst/>
          </a:prstGeom>
        </p:spPr>
        <p:txBody>
          <a:bodyPr vert="horz" lIns="91440" tIns="45720" rIns="91440" bIns="45720" rtlCol="0" anchor="ctr"/>
          <a:lstStyle>
            <a:lvl1pPr algn="ctr">
              <a:defRPr sz="1200" b="0" i="0">
                <a:solidFill>
                  <a:schemeClr val="tx1">
                    <a:tint val="82000"/>
                  </a:schemeClr>
                </a:solidFill>
                <a:latin typeface="Arial" panose="020B0604020202020204" pitchFamily="34" charset="0"/>
                <a:cs typeface="Arial" panose="020B0604020202020204" pitchFamily="34" charset="0"/>
              </a:defRPr>
            </a:lvl1pPr>
          </a:lstStyle>
          <a:p>
            <a:endParaRPr lang="fr-FR"/>
          </a:p>
        </p:txBody>
      </p:sp>
      <p:sp>
        <p:nvSpPr>
          <p:cNvPr id="6" name="Espace réservé du numéro de diapositive 5">
            <a:extLst>
              <a:ext uri="{FF2B5EF4-FFF2-40B4-BE49-F238E27FC236}">
                <a16:creationId xmlns:a16="http://schemas.microsoft.com/office/drawing/2014/main" id="{486D91FE-2A59-CBE5-DC74-3FF8C876B9AB}"/>
              </a:ext>
            </a:extLst>
          </p:cNvPr>
          <p:cNvSpPr>
            <a:spLocks noGrp="1"/>
          </p:cNvSpPr>
          <p:nvPr>
            <p:ph type="sldNum" sz="quarter" idx="4"/>
          </p:nvPr>
        </p:nvSpPr>
        <p:spPr>
          <a:xfrm>
            <a:off x="8610600" y="5994400"/>
            <a:ext cx="2743200" cy="365125"/>
          </a:xfrm>
          <a:prstGeom prst="rect">
            <a:avLst/>
          </a:prstGeom>
        </p:spPr>
        <p:txBody>
          <a:bodyPr vert="horz" lIns="91440" tIns="45720" rIns="91440" bIns="45720" rtlCol="0" anchor="ctr"/>
          <a:lstStyle>
            <a:lvl1pPr algn="r">
              <a:defRPr sz="1200" b="0" i="0">
                <a:solidFill>
                  <a:schemeClr val="tx1">
                    <a:tint val="82000"/>
                  </a:schemeClr>
                </a:solidFill>
                <a:latin typeface="Arial" panose="020B0604020202020204" pitchFamily="34" charset="0"/>
                <a:cs typeface="Arial" panose="020B0604020202020204" pitchFamily="34" charset="0"/>
              </a:defRPr>
            </a:lvl1pPr>
          </a:lstStyle>
          <a:p>
            <a:fld id="{E70795E2-B852-7047-962B-4AF0265712FE}" type="slidenum">
              <a:rPr lang="fr-FR" smtClean="0"/>
              <a:pPr/>
              <a:t>‹N°›</a:t>
            </a:fld>
            <a:endParaRPr lang="fr-FR"/>
          </a:p>
        </p:txBody>
      </p:sp>
    </p:spTree>
    <p:extLst>
      <p:ext uri="{BB962C8B-B14F-4D97-AF65-F5344CB8AC3E}">
        <p14:creationId xmlns:p14="http://schemas.microsoft.com/office/powerpoint/2010/main" val="1966813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800" b="1" i="0" kern="1200">
          <a:solidFill>
            <a:srgbClr val="0167A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sv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5048BC-1FD9-4DCE-779B-4C49C9813633}"/>
              </a:ext>
            </a:extLst>
          </p:cNvPr>
          <p:cNvSpPr>
            <a:spLocks noGrp="1"/>
          </p:cNvSpPr>
          <p:nvPr>
            <p:ph type="ctrTitle"/>
          </p:nvPr>
        </p:nvSpPr>
        <p:spPr/>
        <p:txBody>
          <a:bodyPr/>
          <a:lstStyle/>
          <a:p>
            <a:r>
              <a:rPr lang="fr-FR" dirty="0"/>
              <a:t>Cancer(s): comment prendre en compte le territoire ?</a:t>
            </a:r>
          </a:p>
        </p:txBody>
      </p:sp>
      <p:sp>
        <p:nvSpPr>
          <p:cNvPr id="3" name="Sous-titre 2">
            <a:extLst>
              <a:ext uri="{FF2B5EF4-FFF2-40B4-BE49-F238E27FC236}">
                <a16:creationId xmlns:a16="http://schemas.microsoft.com/office/drawing/2014/main" id="{B3F319CE-6766-48D4-7F08-184C12374CCE}"/>
              </a:ext>
            </a:extLst>
          </p:cNvPr>
          <p:cNvSpPr>
            <a:spLocks noGrp="1"/>
          </p:cNvSpPr>
          <p:nvPr>
            <p:ph type="subTitle" idx="1"/>
          </p:nvPr>
        </p:nvSpPr>
        <p:spPr/>
        <p:txBody>
          <a:bodyPr/>
          <a:lstStyle/>
          <a:p>
            <a:r>
              <a:rPr lang="fr-FR" dirty="0"/>
              <a:t>Sébastien Fleuret</a:t>
            </a:r>
          </a:p>
          <a:p>
            <a:r>
              <a:rPr lang="fr-FR" dirty="0"/>
              <a:t>Directeur de recherche CNRS</a:t>
            </a:r>
          </a:p>
          <a:p>
            <a:r>
              <a:rPr lang="fr-FR" dirty="0"/>
              <a:t>Géographe de la santé</a:t>
            </a:r>
          </a:p>
          <a:p>
            <a:endParaRPr lang="fr-FR" dirty="0"/>
          </a:p>
        </p:txBody>
      </p:sp>
    </p:spTree>
    <p:extLst>
      <p:ext uri="{BB962C8B-B14F-4D97-AF65-F5344CB8AC3E}">
        <p14:creationId xmlns:p14="http://schemas.microsoft.com/office/powerpoint/2010/main" val="2277492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E9797A-1228-9E73-3B05-C6EC5FEFD94D}"/>
              </a:ext>
            </a:extLst>
          </p:cNvPr>
          <p:cNvSpPr>
            <a:spLocks noGrp="1"/>
          </p:cNvSpPr>
          <p:nvPr>
            <p:ph type="title"/>
          </p:nvPr>
        </p:nvSpPr>
        <p:spPr/>
        <p:txBody>
          <a:bodyPr>
            <a:normAutofit/>
          </a:bodyPr>
          <a:lstStyle/>
          <a:p>
            <a:r>
              <a:rPr lang="fr-FR" dirty="0"/>
              <a:t>Vivre avec la maladie : des inégalités socio-territoriales (L. </a:t>
            </a:r>
            <a:r>
              <a:rPr lang="fr-FR" dirty="0" err="1"/>
              <a:t>Vialard</a:t>
            </a:r>
            <a:r>
              <a:rPr lang="fr-FR" dirty="0"/>
              <a:t> </a:t>
            </a:r>
            <a:r>
              <a:rPr lang="fr-FR" dirty="0" err="1"/>
              <a:t>Arbarotti</a:t>
            </a:r>
            <a:r>
              <a:rPr lang="fr-FR" dirty="0"/>
              <a:t>)</a:t>
            </a:r>
          </a:p>
        </p:txBody>
      </p:sp>
      <p:sp>
        <p:nvSpPr>
          <p:cNvPr id="3" name="Espace réservé du contenu 2">
            <a:extLst>
              <a:ext uri="{FF2B5EF4-FFF2-40B4-BE49-F238E27FC236}">
                <a16:creationId xmlns:a16="http://schemas.microsoft.com/office/drawing/2014/main" id="{03F9CA3D-9E49-37D3-120F-854D992CA3A6}"/>
              </a:ext>
            </a:extLst>
          </p:cNvPr>
          <p:cNvSpPr>
            <a:spLocks noGrp="1"/>
          </p:cNvSpPr>
          <p:nvPr>
            <p:ph idx="1"/>
          </p:nvPr>
        </p:nvSpPr>
        <p:spPr/>
        <p:txBody>
          <a:bodyPr/>
          <a:lstStyle/>
          <a:p>
            <a:endParaRPr lang="fr-FR" dirty="0"/>
          </a:p>
        </p:txBody>
      </p:sp>
      <p:pic>
        <p:nvPicPr>
          <p:cNvPr id="5" name="Image 4">
            <a:extLst>
              <a:ext uri="{FF2B5EF4-FFF2-40B4-BE49-F238E27FC236}">
                <a16:creationId xmlns:a16="http://schemas.microsoft.com/office/drawing/2014/main" id="{C0908252-AADF-4300-466D-B1B4505ECC63}"/>
              </a:ext>
            </a:extLst>
          </p:cNvPr>
          <p:cNvPicPr>
            <a:picLocks noChangeAspect="1"/>
          </p:cNvPicPr>
          <p:nvPr/>
        </p:nvPicPr>
        <p:blipFill>
          <a:blip r:embed="rId3"/>
          <a:stretch>
            <a:fillRect/>
          </a:stretch>
        </p:blipFill>
        <p:spPr>
          <a:xfrm>
            <a:off x="2927648" y="1916935"/>
            <a:ext cx="6624736" cy="4557528"/>
          </a:xfrm>
          <a:prstGeom prst="rect">
            <a:avLst/>
          </a:prstGeom>
        </p:spPr>
      </p:pic>
    </p:spTree>
    <p:extLst>
      <p:ext uri="{BB962C8B-B14F-4D97-AF65-F5344CB8AC3E}">
        <p14:creationId xmlns:p14="http://schemas.microsoft.com/office/powerpoint/2010/main" val="3028551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E4B417-3C5F-E630-44FC-F192D2459F4D}"/>
              </a:ext>
            </a:extLst>
          </p:cNvPr>
          <p:cNvSpPr>
            <a:spLocks noGrp="1"/>
          </p:cNvSpPr>
          <p:nvPr>
            <p:ph type="title"/>
          </p:nvPr>
        </p:nvSpPr>
        <p:spPr/>
        <p:txBody>
          <a:bodyPr/>
          <a:lstStyle/>
          <a:p>
            <a:r>
              <a:rPr lang="fr-FR" dirty="0"/>
              <a:t>Et les déserts médicaux dans tout ça ?</a:t>
            </a:r>
          </a:p>
        </p:txBody>
      </p:sp>
      <p:pic>
        <p:nvPicPr>
          <p:cNvPr id="5" name="Espace réservé du contenu 4">
            <a:extLst>
              <a:ext uri="{FF2B5EF4-FFF2-40B4-BE49-F238E27FC236}">
                <a16:creationId xmlns:a16="http://schemas.microsoft.com/office/drawing/2014/main" id="{23C8F434-A328-23BA-5606-2EA65AEAC12D}"/>
              </a:ext>
            </a:extLst>
          </p:cNvPr>
          <p:cNvPicPr>
            <a:picLocks noGrp="1" noChangeAspect="1"/>
          </p:cNvPicPr>
          <p:nvPr>
            <p:ph idx="1"/>
          </p:nvPr>
        </p:nvPicPr>
        <p:blipFill>
          <a:blip r:embed="rId3"/>
          <a:stretch>
            <a:fillRect/>
          </a:stretch>
        </p:blipFill>
        <p:spPr>
          <a:xfrm>
            <a:off x="376507" y="2062495"/>
            <a:ext cx="5534764" cy="3947206"/>
          </a:xfrm>
          <a:prstGeom prst="rect">
            <a:avLst/>
          </a:prstGeom>
        </p:spPr>
      </p:pic>
      <p:pic>
        <p:nvPicPr>
          <p:cNvPr id="7" name="Image 6">
            <a:extLst>
              <a:ext uri="{FF2B5EF4-FFF2-40B4-BE49-F238E27FC236}">
                <a16:creationId xmlns:a16="http://schemas.microsoft.com/office/drawing/2014/main" id="{5640C57C-668E-82C4-FC36-A6C27168982C}"/>
              </a:ext>
            </a:extLst>
          </p:cNvPr>
          <p:cNvPicPr>
            <a:picLocks noChangeAspect="1"/>
          </p:cNvPicPr>
          <p:nvPr/>
        </p:nvPicPr>
        <p:blipFill>
          <a:blip r:embed="rId4"/>
          <a:srcRect l="30446" t="52540" r="58572" b="29682"/>
          <a:stretch>
            <a:fillRect/>
          </a:stretch>
        </p:blipFill>
        <p:spPr>
          <a:xfrm>
            <a:off x="7913914" y="2373085"/>
            <a:ext cx="2319240" cy="2111830"/>
          </a:xfrm>
          <a:prstGeom prst="rect">
            <a:avLst/>
          </a:prstGeom>
        </p:spPr>
      </p:pic>
      <p:pic>
        <p:nvPicPr>
          <p:cNvPr id="9" name="Image 8" descr="Une image contenant texte, carte, atlas&#10;&#10;Le contenu généré par l’IA peut être incorrect.">
            <a:extLst>
              <a:ext uri="{FF2B5EF4-FFF2-40B4-BE49-F238E27FC236}">
                <a16:creationId xmlns:a16="http://schemas.microsoft.com/office/drawing/2014/main" id="{5FAF79C3-3DB9-92D5-5F83-6D7AEE168077}"/>
              </a:ext>
            </a:extLst>
          </p:cNvPr>
          <p:cNvPicPr>
            <a:picLocks noChangeAspect="1"/>
          </p:cNvPicPr>
          <p:nvPr/>
        </p:nvPicPr>
        <p:blipFill>
          <a:blip r:embed="rId5"/>
          <a:srcRect t="76825"/>
          <a:stretch>
            <a:fillRect/>
          </a:stretch>
        </p:blipFill>
        <p:spPr>
          <a:xfrm>
            <a:off x="6662057" y="4626429"/>
            <a:ext cx="5316126" cy="1589314"/>
          </a:xfrm>
          <a:prstGeom prst="rect">
            <a:avLst/>
          </a:prstGeom>
        </p:spPr>
      </p:pic>
    </p:spTree>
    <p:extLst>
      <p:ext uri="{BB962C8B-B14F-4D97-AF65-F5344CB8AC3E}">
        <p14:creationId xmlns:p14="http://schemas.microsoft.com/office/powerpoint/2010/main" val="3445432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3F0A85-FA82-1F9C-2A0F-995EFD53F561}"/>
              </a:ext>
            </a:extLst>
          </p:cNvPr>
          <p:cNvSpPr>
            <a:spLocks noGrp="1"/>
          </p:cNvSpPr>
          <p:nvPr>
            <p:ph type="title"/>
          </p:nvPr>
        </p:nvSpPr>
        <p:spPr/>
        <p:txBody>
          <a:bodyPr/>
          <a:lstStyle/>
          <a:p>
            <a:r>
              <a:rPr lang="fr-FR" dirty="0"/>
              <a:t>Conclusion</a:t>
            </a:r>
          </a:p>
        </p:txBody>
      </p:sp>
      <p:sp>
        <p:nvSpPr>
          <p:cNvPr id="3" name="Espace réservé du contenu 2">
            <a:extLst>
              <a:ext uri="{FF2B5EF4-FFF2-40B4-BE49-F238E27FC236}">
                <a16:creationId xmlns:a16="http://schemas.microsoft.com/office/drawing/2014/main" id="{582E9683-18B2-E065-179E-E55CA9B26959}"/>
              </a:ext>
            </a:extLst>
          </p:cNvPr>
          <p:cNvSpPr>
            <a:spLocks noGrp="1"/>
          </p:cNvSpPr>
          <p:nvPr>
            <p:ph idx="1"/>
          </p:nvPr>
        </p:nvSpPr>
        <p:spPr/>
        <p:txBody>
          <a:bodyPr/>
          <a:lstStyle/>
          <a:p>
            <a:endParaRPr lang="fr-FR" dirty="0"/>
          </a:p>
          <a:p>
            <a:r>
              <a:rPr lang="fr-FR" dirty="0"/>
              <a:t>Territoire dans la stratégie décennale de </a:t>
            </a:r>
          </a:p>
          <a:p>
            <a:pPr marL="0" indent="0">
              <a:buNone/>
            </a:pPr>
            <a:r>
              <a:rPr lang="fr-FR" dirty="0"/>
              <a:t>lutte contre les cancers</a:t>
            </a:r>
          </a:p>
          <a:p>
            <a:endParaRPr lang="fr-FR" dirty="0"/>
          </a:p>
          <a:p>
            <a:endParaRPr lang="fr-FR" dirty="0"/>
          </a:p>
          <a:p>
            <a:r>
              <a:rPr lang="fr-FR" dirty="0"/>
              <a:t>Perspectives de recherche pour les géographes</a:t>
            </a:r>
          </a:p>
        </p:txBody>
      </p:sp>
      <p:pic>
        <p:nvPicPr>
          <p:cNvPr id="4" name="Image 3" descr="Une image contenant texte, diagramme, carte&#10;&#10;Le contenu généré par l’IA peut être incorrect.">
            <a:extLst>
              <a:ext uri="{FF2B5EF4-FFF2-40B4-BE49-F238E27FC236}">
                <a16:creationId xmlns:a16="http://schemas.microsoft.com/office/drawing/2014/main" id="{9C39FC20-46BF-D78B-8038-A17DCA839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3262" y="1916935"/>
            <a:ext cx="5203173" cy="3772603"/>
          </a:xfrm>
          <a:prstGeom prst="rect">
            <a:avLst/>
          </a:prstGeom>
        </p:spPr>
      </p:pic>
    </p:spTree>
    <p:extLst>
      <p:ext uri="{BB962C8B-B14F-4D97-AF65-F5344CB8AC3E}">
        <p14:creationId xmlns:p14="http://schemas.microsoft.com/office/powerpoint/2010/main" val="344818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5B7A36-F619-5699-08FE-58AF0332371D}"/>
              </a:ext>
            </a:extLst>
          </p:cNvPr>
          <p:cNvSpPr>
            <a:spLocks noGrp="1"/>
          </p:cNvSpPr>
          <p:nvPr>
            <p:ph type="title"/>
          </p:nvPr>
        </p:nvSpPr>
        <p:spPr>
          <a:xfrm>
            <a:off x="6729835" y="639098"/>
            <a:ext cx="4811818" cy="3686015"/>
          </a:xfrm>
        </p:spPr>
        <p:txBody>
          <a:bodyPr vert="horz" lIns="91440" tIns="45720" rIns="91440" bIns="45720" rtlCol="0" anchor="b">
            <a:normAutofit/>
          </a:bodyPr>
          <a:lstStyle/>
          <a:p>
            <a:br>
              <a:rPr lang="en-US" sz="8000">
                <a:solidFill>
                  <a:schemeClr val="tx1">
                    <a:lumMod val="85000"/>
                    <a:lumOff val="15000"/>
                  </a:schemeClr>
                </a:solidFill>
              </a:rPr>
            </a:br>
            <a:br>
              <a:rPr lang="en-US" sz="8000">
                <a:solidFill>
                  <a:schemeClr val="tx1">
                    <a:lumMod val="85000"/>
                    <a:lumOff val="15000"/>
                  </a:schemeClr>
                </a:solidFill>
              </a:rPr>
            </a:br>
            <a:r>
              <a:rPr lang="en-US" sz="8000">
                <a:solidFill>
                  <a:schemeClr val="tx1">
                    <a:lumMod val="85000"/>
                    <a:lumOff val="15000"/>
                  </a:schemeClr>
                </a:solidFill>
              </a:rPr>
              <a:t>Merci !</a:t>
            </a:r>
          </a:p>
        </p:txBody>
      </p:sp>
      <p:pic>
        <p:nvPicPr>
          <p:cNvPr id="7" name="Graphic 6" descr="Smiling Face with No Fill">
            <a:extLst>
              <a:ext uri="{FF2B5EF4-FFF2-40B4-BE49-F238E27FC236}">
                <a16:creationId xmlns:a16="http://schemas.microsoft.com/office/drawing/2014/main" id="{B9566FF9-409B-A36B-826C-FF1F22DBF0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632" y="640081"/>
            <a:ext cx="5054156" cy="5054156"/>
          </a:xfrm>
          <a:prstGeom prst="rect">
            <a:avLst/>
          </a:prstGeom>
        </p:spPr>
      </p:pic>
    </p:spTree>
    <p:extLst>
      <p:ext uri="{BB962C8B-B14F-4D97-AF65-F5344CB8AC3E}">
        <p14:creationId xmlns:p14="http://schemas.microsoft.com/office/powerpoint/2010/main" val="504453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3CB9FA-8D50-9888-FFDD-CA5C60AE1C7E}"/>
              </a:ext>
            </a:extLst>
          </p:cNvPr>
          <p:cNvSpPr>
            <a:spLocks noGrp="1"/>
          </p:cNvSpPr>
          <p:nvPr>
            <p:ph type="title"/>
          </p:nvPr>
        </p:nvSpPr>
        <p:spPr/>
        <p:txBody>
          <a:bodyPr/>
          <a:lstStyle/>
          <a:p>
            <a:r>
              <a:rPr lang="fr-FR" dirty="0"/>
              <a:t>À quoi sert la géographie de la santé ?</a:t>
            </a:r>
          </a:p>
        </p:txBody>
      </p:sp>
      <p:pic>
        <p:nvPicPr>
          <p:cNvPr id="6" name="Espace réservé du contenu 5">
            <a:extLst>
              <a:ext uri="{FF2B5EF4-FFF2-40B4-BE49-F238E27FC236}">
                <a16:creationId xmlns:a16="http://schemas.microsoft.com/office/drawing/2014/main" id="{80CD9572-B4C6-59B4-12B9-20E8C5AA3E4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1345" y="1988841"/>
            <a:ext cx="6194391" cy="4022725"/>
          </a:xfrm>
        </p:spPr>
      </p:pic>
      <p:sp>
        <p:nvSpPr>
          <p:cNvPr id="7" name="Flèche : droite 6">
            <a:extLst>
              <a:ext uri="{FF2B5EF4-FFF2-40B4-BE49-F238E27FC236}">
                <a16:creationId xmlns:a16="http://schemas.microsoft.com/office/drawing/2014/main" id="{11F39BB9-E790-C425-E752-F1EBE84B832E}"/>
              </a:ext>
            </a:extLst>
          </p:cNvPr>
          <p:cNvSpPr/>
          <p:nvPr/>
        </p:nvSpPr>
        <p:spPr>
          <a:xfrm rot="20864420">
            <a:off x="6240015" y="3529439"/>
            <a:ext cx="720080" cy="144016"/>
          </a:xfrm>
          <a:prstGeom prst="righ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descr="Une image contenant texte, capture d’écran, cercle, Graphique&#10;&#10;Le contenu généré par l’IA peut être incorrect.">
            <a:extLst>
              <a:ext uri="{FF2B5EF4-FFF2-40B4-BE49-F238E27FC236}">
                <a16:creationId xmlns:a16="http://schemas.microsoft.com/office/drawing/2014/main" id="{EDBF873C-2925-6CD2-2F09-07606393AC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1080" y="1939505"/>
            <a:ext cx="3959457" cy="2353591"/>
          </a:xfrm>
          <a:prstGeom prst="rect">
            <a:avLst/>
          </a:prstGeom>
        </p:spPr>
      </p:pic>
      <p:sp>
        <p:nvSpPr>
          <p:cNvPr id="12" name="Rectangle 11">
            <a:extLst>
              <a:ext uri="{FF2B5EF4-FFF2-40B4-BE49-F238E27FC236}">
                <a16:creationId xmlns:a16="http://schemas.microsoft.com/office/drawing/2014/main" id="{6ACB25CE-A880-3233-68DE-006F072087DA}"/>
              </a:ext>
            </a:extLst>
          </p:cNvPr>
          <p:cNvSpPr/>
          <p:nvPr/>
        </p:nvSpPr>
        <p:spPr>
          <a:xfrm>
            <a:off x="6967176" y="1939506"/>
            <a:ext cx="3953361" cy="2353591"/>
          </a:xfrm>
          <a:prstGeom prst="rect">
            <a:avLst/>
          </a:prstGeom>
          <a:noFill/>
          <a:ln w="57150">
            <a:solidFill>
              <a:srgbClr val="005E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0514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0F93BA-C541-D636-0307-C5F999B5FCD6}"/>
              </a:ext>
            </a:extLst>
          </p:cNvPr>
          <p:cNvSpPr>
            <a:spLocks noGrp="1"/>
          </p:cNvSpPr>
          <p:nvPr>
            <p:ph type="title"/>
          </p:nvPr>
        </p:nvSpPr>
        <p:spPr/>
        <p:txBody>
          <a:bodyPr/>
          <a:lstStyle/>
          <a:p>
            <a:r>
              <a:rPr lang="fr-FR" dirty="0"/>
              <a:t>Expositions, inégalités d’accès, de parcours </a:t>
            </a:r>
            <a:r>
              <a:rPr lang="fr-FR"/>
              <a:t>et de vie </a:t>
            </a:r>
            <a:r>
              <a:rPr lang="fr-FR" dirty="0"/>
              <a:t>avec la maladie</a:t>
            </a:r>
          </a:p>
        </p:txBody>
      </p:sp>
      <p:sp>
        <p:nvSpPr>
          <p:cNvPr id="3" name="Espace réservé du contenu 2">
            <a:extLst>
              <a:ext uri="{FF2B5EF4-FFF2-40B4-BE49-F238E27FC236}">
                <a16:creationId xmlns:a16="http://schemas.microsoft.com/office/drawing/2014/main" id="{403E4028-FACA-0896-CCAD-81F4E2A928C0}"/>
              </a:ext>
            </a:extLst>
          </p:cNvPr>
          <p:cNvSpPr>
            <a:spLocks noGrp="1"/>
          </p:cNvSpPr>
          <p:nvPr>
            <p:ph idx="1"/>
          </p:nvPr>
        </p:nvSpPr>
        <p:spPr>
          <a:xfrm>
            <a:off x="6096001" y="1845734"/>
            <a:ext cx="5058363" cy="4023360"/>
          </a:xfrm>
        </p:spPr>
        <p:txBody>
          <a:bodyPr/>
          <a:lstStyle/>
          <a:p>
            <a:endParaRPr lang="fr-FR" dirty="0"/>
          </a:p>
          <a:p>
            <a:pPr marL="0" indent="0">
              <a:buNone/>
            </a:pPr>
            <a:endParaRPr lang="fr-FR" dirty="0"/>
          </a:p>
          <a:p>
            <a:pPr marL="0" indent="0">
              <a:buNone/>
            </a:pPr>
            <a:r>
              <a:rPr lang="fr-FR" dirty="0"/>
              <a:t>Environnement(s) et exposition à de facteurs de risque</a:t>
            </a:r>
          </a:p>
          <a:p>
            <a:endParaRPr lang="fr-FR" dirty="0"/>
          </a:p>
          <a:p>
            <a:endParaRPr lang="fr-FR" dirty="0"/>
          </a:p>
          <a:p>
            <a:pPr marL="0" indent="0">
              <a:buNone/>
            </a:pPr>
            <a:r>
              <a:rPr lang="fr-FR" dirty="0"/>
              <a:t>Inégalités d’accès, de parcours de soins, de vie avec la maladie</a:t>
            </a:r>
          </a:p>
          <a:p>
            <a:endParaRPr lang="fr-FR" dirty="0"/>
          </a:p>
          <a:p>
            <a:endParaRPr lang="fr-FR" dirty="0"/>
          </a:p>
          <a:p>
            <a:endParaRPr lang="fr-FR" dirty="0"/>
          </a:p>
        </p:txBody>
      </p:sp>
      <p:pic>
        <p:nvPicPr>
          <p:cNvPr id="7" name="Image 6" descr="Une image contenant texte, carte&#10;&#10;Le contenu généré par l’IA peut être incorrect.">
            <a:extLst>
              <a:ext uri="{FF2B5EF4-FFF2-40B4-BE49-F238E27FC236}">
                <a16:creationId xmlns:a16="http://schemas.microsoft.com/office/drawing/2014/main" id="{560708A8-E0C0-8BBD-3EA7-D6D3CC1FC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933" y="2491977"/>
            <a:ext cx="4135080" cy="2903353"/>
          </a:xfrm>
          <a:prstGeom prst="rect">
            <a:avLst/>
          </a:prstGeom>
        </p:spPr>
      </p:pic>
    </p:spTree>
    <p:extLst>
      <p:ext uri="{BB962C8B-B14F-4D97-AF65-F5344CB8AC3E}">
        <p14:creationId xmlns:p14="http://schemas.microsoft.com/office/powerpoint/2010/main" val="39044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31D68D-2C30-552D-497C-CE91A7589CFC}"/>
              </a:ext>
            </a:extLst>
          </p:cNvPr>
          <p:cNvSpPr>
            <a:spLocks noGrp="1"/>
          </p:cNvSpPr>
          <p:nvPr>
            <p:ph type="title"/>
          </p:nvPr>
        </p:nvSpPr>
        <p:spPr/>
        <p:txBody>
          <a:bodyPr>
            <a:normAutofit/>
          </a:bodyPr>
          <a:lstStyle/>
          <a:p>
            <a:r>
              <a:rPr lang="fr-FR" dirty="0"/>
              <a:t>Tenir compte des mobilités résidentielles dans les mesures d’exposition (L. Prost)</a:t>
            </a:r>
          </a:p>
        </p:txBody>
      </p:sp>
      <p:sp>
        <p:nvSpPr>
          <p:cNvPr id="3" name="Espace réservé du contenu 2">
            <a:extLst>
              <a:ext uri="{FF2B5EF4-FFF2-40B4-BE49-F238E27FC236}">
                <a16:creationId xmlns:a16="http://schemas.microsoft.com/office/drawing/2014/main" id="{4BC03CE9-9F10-2746-F791-5B04C5660965}"/>
              </a:ext>
            </a:extLst>
          </p:cNvPr>
          <p:cNvSpPr>
            <a:spLocks noGrp="1"/>
          </p:cNvSpPr>
          <p:nvPr>
            <p:ph idx="1"/>
          </p:nvPr>
        </p:nvSpPr>
        <p:spPr/>
        <p:txBody>
          <a:bodyPr/>
          <a:lstStyle/>
          <a:p>
            <a:endParaRPr lang="fr-FR" dirty="0"/>
          </a:p>
        </p:txBody>
      </p:sp>
      <p:pic>
        <p:nvPicPr>
          <p:cNvPr id="7" name="Image 6">
            <a:extLst>
              <a:ext uri="{FF2B5EF4-FFF2-40B4-BE49-F238E27FC236}">
                <a16:creationId xmlns:a16="http://schemas.microsoft.com/office/drawing/2014/main" id="{795AE37A-0ECA-0872-0D24-86A88FF105DB}"/>
              </a:ext>
            </a:extLst>
          </p:cNvPr>
          <p:cNvPicPr>
            <a:picLocks noChangeAspect="1"/>
          </p:cNvPicPr>
          <p:nvPr/>
        </p:nvPicPr>
        <p:blipFill>
          <a:blip r:embed="rId3"/>
          <a:stretch>
            <a:fillRect/>
          </a:stretch>
        </p:blipFill>
        <p:spPr>
          <a:xfrm>
            <a:off x="2567609" y="2132856"/>
            <a:ext cx="7355427" cy="3456384"/>
          </a:xfrm>
          <a:prstGeom prst="rect">
            <a:avLst/>
          </a:prstGeom>
        </p:spPr>
      </p:pic>
    </p:spTree>
    <p:extLst>
      <p:ext uri="{BB962C8B-B14F-4D97-AF65-F5344CB8AC3E}">
        <p14:creationId xmlns:p14="http://schemas.microsoft.com/office/powerpoint/2010/main" val="175164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931BCD-4054-2A03-355D-C11C5463C341}"/>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1A89C463-9C63-810C-8580-ACFF175AA493}"/>
              </a:ext>
            </a:extLst>
          </p:cNvPr>
          <p:cNvSpPr>
            <a:spLocks noGrp="1"/>
          </p:cNvSpPr>
          <p:nvPr>
            <p:ph idx="1"/>
          </p:nvPr>
        </p:nvSpPr>
        <p:spPr/>
        <p:txBody>
          <a:bodyPr/>
          <a:lstStyle/>
          <a:p>
            <a:endParaRPr lang="fr-FR"/>
          </a:p>
        </p:txBody>
      </p:sp>
      <p:pic>
        <p:nvPicPr>
          <p:cNvPr id="5" name="Image 4">
            <a:extLst>
              <a:ext uri="{FF2B5EF4-FFF2-40B4-BE49-F238E27FC236}">
                <a16:creationId xmlns:a16="http://schemas.microsoft.com/office/drawing/2014/main" id="{D9294D72-A542-4F40-3D24-2BBD4DCF23D5}"/>
              </a:ext>
            </a:extLst>
          </p:cNvPr>
          <p:cNvPicPr>
            <a:picLocks noChangeAspect="1"/>
          </p:cNvPicPr>
          <p:nvPr/>
        </p:nvPicPr>
        <p:blipFill>
          <a:blip r:embed="rId3"/>
          <a:stretch>
            <a:fillRect/>
          </a:stretch>
        </p:blipFill>
        <p:spPr>
          <a:xfrm>
            <a:off x="1343472" y="286604"/>
            <a:ext cx="10312884" cy="5726684"/>
          </a:xfrm>
          <a:prstGeom prst="rect">
            <a:avLst/>
          </a:prstGeom>
        </p:spPr>
      </p:pic>
    </p:spTree>
    <p:extLst>
      <p:ext uri="{BB962C8B-B14F-4D97-AF65-F5344CB8AC3E}">
        <p14:creationId xmlns:p14="http://schemas.microsoft.com/office/powerpoint/2010/main" val="101271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6FF832-0768-F64D-FD99-BE0AE3243584}"/>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05DA2397-7BD2-D57D-D922-870BE546291F}"/>
              </a:ext>
            </a:extLst>
          </p:cNvPr>
          <p:cNvSpPr>
            <a:spLocks noGrp="1"/>
          </p:cNvSpPr>
          <p:nvPr>
            <p:ph idx="1"/>
          </p:nvPr>
        </p:nvSpPr>
        <p:spPr/>
        <p:txBody>
          <a:bodyPr/>
          <a:lstStyle/>
          <a:p>
            <a:r>
              <a:rPr lang="fr-FR" dirty="0"/>
              <a:t>v</a:t>
            </a:r>
          </a:p>
        </p:txBody>
      </p:sp>
      <p:pic>
        <p:nvPicPr>
          <p:cNvPr id="5" name="Image 4">
            <a:extLst>
              <a:ext uri="{FF2B5EF4-FFF2-40B4-BE49-F238E27FC236}">
                <a16:creationId xmlns:a16="http://schemas.microsoft.com/office/drawing/2014/main" id="{22A7AAF7-A954-B65E-4043-50832610B700}"/>
              </a:ext>
            </a:extLst>
          </p:cNvPr>
          <p:cNvPicPr>
            <a:picLocks noChangeAspect="1"/>
          </p:cNvPicPr>
          <p:nvPr/>
        </p:nvPicPr>
        <p:blipFill>
          <a:blip r:embed="rId3"/>
          <a:stretch>
            <a:fillRect/>
          </a:stretch>
        </p:blipFill>
        <p:spPr>
          <a:xfrm>
            <a:off x="326758" y="316639"/>
            <a:ext cx="3359815" cy="2714130"/>
          </a:xfrm>
          <a:prstGeom prst="rect">
            <a:avLst/>
          </a:prstGeom>
        </p:spPr>
      </p:pic>
      <p:pic>
        <p:nvPicPr>
          <p:cNvPr id="7" name="Image 6">
            <a:extLst>
              <a:ext uri="{FF2B5EF4-FFF2-40B4-BE49-F238E27FC236}">
                <a16:creationId xmlns:a16="http://schemas.microsoft.com/office/drawing/2014/main" id="{4F143263-8C31-D1BC-A59E-D35F870328B3}"/>
              </a:ext>
            </a:extLst>
          </p:cNvPr>
          <p:cNvPicPr>
            <a:picLocks noChangeAspect="1"/>
          </p:cNvPicPr>
          <p:nvPr/>
        </p:nvPicPr>
        <p:blipFill>
          <a:blip r:embed="rId4"/>
          <a:stretch>
            <a:fillRect/>
          </a:stretch>
        </p:blipFill>
        <p:spPr>
          <a:xfrm>
            <a:off x="3336561" y="1639318"/>
            <a:ext cx="3682869" cy="3362619"/>
          </a:xfrm>
          <a:prstGeom prst="rect">
            <a:avLst/>
          </a:prstGeom>
        </p:spPr>
      </p:pic>
      <p:pic>
        <p:nvPicPr>
          <p:cNvPr id="9" name="Image 8">
            <a:extLst>
              <a:ext uri="{FF2B5EF4-FFF2-40B4-BE49-F238E27FC236}">
                <a16:creationId xmlns:a16="http://schemas.microsoft.com/office/drawing/2014/main" id="{AB933056-58E0-6DF7-8696-A3F523367D84}"/>
              </a:ext>
            </a:extLst>
          </p:cNvPr>
          <p:cNvPicPr>
            <a:picLocks noChangeAspect="1"/>
          </p:cNvPicPr>
          <p:nvPr/>
        </p:nvPicPr>
        <p:blipFill>
          <a:blip r:embed="rId5"/>
          <a:stretch>
            <a:fillRect/>
          </a:stretch>
        </p:blipFill>
        <p:spPr>
          <a:xfrm>
            <a:off x="6856007" y="3429001"/>
            <a:ext cx="4802801" cy="2764165"/>
          </a:xfrm>
          <a:prstGeom prst="rect">
            <a:avLst/>
          </a:prstGeom>
        </p:spPr>
      </p:pic>
    </p:spTree>
    <p:extLst>
      <p:ext uri="{BB962C8B-B14F-4D97-AF65-F5344CB8AC3E}">
        <p14:creationId xmlns:p14="http://schemas.microsoft.com/office/powerpoint/2010/main" val="2078149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1DAA91-6BAE-9BE6-ED4D-A46305E8FB48}"/>
              </a:ext>
            </a:extLst>
          </p:cNvPr>
          <p:cNvSpPr>
            <a:spLocks noGrp="1"/>
          </p:cNvSpPr>
          <p:nvPr>
            <p:ph type="title"/>
          </p:nvPr>
        </p:nvSpPr>
        <p:spPr/>
        <p:txBody>
          <a:bodyPr>
            <a:normAutofit/>
          </a:bodyPr>
          <a:lstStyle/>
          <a:p>
            <a:r>
              <a:rPr lang="fr-FR" b="1" dirty="0"/>
              <a:t>Le territoire, générateur d’inégalités face aux cancers (Y. Fayet et al.)</a:t>
            </a:r>
            <a:endParaRPr lang="fr-FR" dirty="0"/>
          </a:p>
        </p:txBody>
      </p:sp>
      <p:pic>
        <p:nvPicPr>
          <p:cNvPr id="5" name="Espace réservé du contenu 4" descr="Une image contenant diagramme, texte, croquis, Plan&#10;&#10;Le contenu généré par l’IA peut être incorrect.">
            <a:extLst>
              <a:ext uri="{FF2B5EF4-FFF2-40B4-BE49-F238E27FC236}">
                <a16:creationId xmlns:a16="http://schemas.microsoft.com/office/drawing/2014/main" id="{FA571DF0-8C01-89DC-D2DC-B2098E77223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95400" y="1916832"/>
            <a:ext cx="5024628" cy="3973068"/>
          </a:xfrm>
        </p:spPr>
      </p:pic>
      <p:pic>
        <p:nvPicPr>
          <p:cNvPr id="7" name="Image 6" descr="Une image contenant texte, carte, atlas&#10;&#10;Le contenu généré par l’IA peut être incorrect.">
            <a:extLst>
              <a:ext uri="{FF2B5EF4-FFF2-40B4-BE49-F238E27FC236}">
                <a16:creationId xmlns:a16="http://schemas.microsoft.com/office/drawing/2014/main" id="{299AF5DD-8645-DB9B-8FB0-4D2B4BCD5F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128" y="1784334"/>
            <a:ext cx="3076956" cy="4485132"/>
          </a:xfrm>
          <a:prstGeom prst="rect">
            <a:avLst/>
          </a:prstGeom>
        </p:spPr>
      </p:pic>
    </p:spTree>
    <p:extLst>
      <p:ext uri="{BB962C8B-B14F-4D97-AF65-F5344CB8AC3E}">
        <p14:creationId xmlns:p14="http://schemas.microsoft.com/office/powerpoint/2010/main" val="42355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6CFE2E-722F-7663-0630-12904A1295D7}"/>
              </a:ext>
            </a:extLst>
          </p:cNvPr>
          <p:cNvSpPr>
            <a:spLocks noGrp="1"/>
          </p:cNvSpPr>
          <p:nvPr>
            <p:ph type="title"/>
          </p:nvPr>
        </p:nvSpPr>
        <p:spPr/>
        <p:txBody>
          <a:bodyPr/>
          <a:lstStyle/>
          <a:p>
            <a:r>
              <a:rPr lang="fr-FR" dirty="0"/>
              <a:t>Inégalités variables selon le stade de la maladie</a:t>
            </a:r>
          </a:p>
        </p:txBody>
      </p:sp>
      <p:sp>
        <p:nvSpPr>
          <p:cNvPr id="3" name="Espace réservé du contenu 2">
            <a:extLst>
              <a:ext uri="{FF2B5EF4-FFF2-40B4-BE49-F238E27FC236}">
                <a16:creationId xmlns:a16="http://schemas.microsoft.com/office/drawing/2014/main" id="{8CC9999C-3CE8-5A93-20C2-AA4DF78474CD}"/>
              </a:ext>
            </a:extLst>
          </p:cNvPr>
          <p:cNvSpPr>
            <a:spLocks noGrp="1"/>
          </p:cNvSpPr>
          <p:nvPr>
            <p:ph idx="1"/>
          </p:nvPr>
        </p:nvSpPr>
        <p:spPr/>
        <p:txBody>
          <a:bodyPr>
            <a:normAutofit/>
          </a:bodyPr>
          <a:lstStyle/>
          <a:p>
            <a:endParaRPr lang="fr-FR" dirty="0"/>
          </a:p>
        </p:txBody>
      </p:sp>
      <p:pic>
        <p:nvPicPr>
          <p:cNvPr id="5" name="Image 4" descr="Une image contenant texte, capture d’écran, nombre, Police&#10;&#10;Le contenu généré par l’IA peut être incorrect.">
            <a:extLst>
              <a:ext uri="{FF2B5EF4-FFF2-40B4-BE49-F238E27FC236}">
                <a16:creationId xmlns:a16="http://schemas.microsoft.com/office/drawing/2014/main" id="{20312BE8-FE1C-9E1E-F3F3-6370624B8D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350" y="2785824"/>
            <a:ext cx="5832479" cy="2750872"/>
          </a:xfrm>
          <a:prstGeom prst="rect">
            <a:avLst/>
          </a:prstGeom>
        </p:spPr>
      </p:pic>
      <p:pic>
        <p:nvPicPr>
          <p:cNvPr id="7" name="Image 6" descr="Une image contenant texte, capture d’écran, ligne, Tracé&#10;&#10;Le contenu généré par l’IA peut être incorrect.">
            <a:extLst>
              <a:ext uri="{FF2B5EF4-FFF2-40B4-BE49-F238E27FC236}">
                <a16:creationId xmlns:a16="http://schemas.microsoft.com/office/drawing/2014/main" id="{8BE6E8C9-02C5-CC86-6B8B-14C809537C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0056" y="2192357"/>
            <a:ext cx="5471124" cy="3593051"/>
          </a:xfrm>
          <a:prstGeom prst="rect">
            <a:avLst/>
          </a:prstGeom>
        </p:spPr>
      </p:pic>
    </p:spTree>
    <p:extLst>
      <p:ext uri="{BB962C8B-B14F-4D97-AF65-F5344CB8AC3E}">
        <p14:creationId xmlns:p14="http://schemas.microsoft.com/office/powerpoint/2010/main" val="4178174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F123FA-9B5C-C7CF-B8B8-2028DD939398}"/>
              </a:ext>
            </a:extLst>
          </p:cNvPr>
          <p:cNvSpPr>
            <a:spLocks noGrp="1"/>
          </p:cNvSpPr>
          <p:nvPr>
            <p:ph type="title"/>
          </p:nvPr>
        </p:nvSpPr>
        <p:spPr/>
        <p:txBody>
          <a:bodyPr/>
          <a:lstStyle/>
          <a:p>
            <a:r>
              <a:rPr lang="fr-FR" dirty="0"/>
              <a:t>Changer d’échelle en permanence (M. Viot, Z. Vaillant, S. </a:t>
            </a:r>
            <a:r>
              <a:rPr lang="fr-FR" dirty="0" err="1"/>
              <a:t>rican</a:t>
            </a:r>
            <a:r>
              <a:rPr lang="fr-FR" dirty="0"/>
              <a:t>) </a:t>
            </a:r>
          </a:p>
        </p:txBody>
      </p:sp>
      <p:pic>
        <p:nvPicPr>
          <p:cNvPr id="7" name="Espace réservé du contenu 6">
            <a:extLst>
              <a:ext uri="{FF2B5EF4-FFF2-40B4-BE49-F238E27FC236}">
                <a16:creationId xmlns:a16="http://schemas.microsoft.com/office/drawing/2014/main" id="{A2EE6292-D8ED-B04C-D30A-BA92C4F97404}"/>
              </a:ext>
            </a:extLst>
          </p:cNvPr>
          <p:cNvPicPr>
            <a:picLocks noGrp="1" noChangeAspect="1"/>
          </p:cNvPicPr>
          <p:nvPr>
            <p:ph idx="1"/>
          </p:nvPr>
        </p:nvPicPr>
        <p:blipFill>
          <a:blip r:embed="rId3"/>
          <a:srcRect l="8055" t="32802" r="5551" b="9270"/>
          <a:stretch>
            <a:fillRect/>
          </a:stretch>
        </p:blipFill>
        <p:spPr>
          <a:xfrm>
            <a:off x="623392" y="2060848"/>
            <a:ext cx="10421040" cy="3930432"/>
          </a:xfrm>
          <a:prstGeom prst="rect">
            <a:avLst/>
          </a:prstGeom>
        </p:spPr>
      </p:pic>
    </p:spTree>
    <p:extLst>
      <p:ext uri="{BB962C8B-B14F-4D97-AF65-F5344CB8AC3E}">
        <p14:creationId xmlns:p14="http://schemas.microsoft.com/office/powerpoint/2010/main" val="3255417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7EB8FA07240F294CBC17A04605CBD404" ma:contentTypeVersion="14" ma:contentTypeDescription="Crée un document." ma:contentTypeScope="" ma:versionID="fea47593b607f3db04722842d4d77011">
  <xsd:schema xmlns:xsd="http://www.w3.org/2001/XMLSchema" xmlns:xs="http://www.w3.org/2001/XMLSchema" xmlns:p="http://schemas.microsoft.com/office/2006/metadata/properties" xmlns:ns2="06e2f7bb-c9b2-4e0e-a86d-0f19da7e4936" xmlns:ns3="9b373ee6-7c28-4043-ad0b-3e3378acf4cf" targetNamespace="http://schemas.microsoft.com/office/2006/metadata/properties" ma:root="true" ma:fieldsID="3767811572e0e2ce69cf972a2031a5ca" ns2:_="" ns3:_="">
    <xsd:import namespace="06e2f7bb-c9b2-4e0e-a86d-0f19da7e4936"/>
    <xsd:import namespace="9b373ee6-7c28-4043-ad0b-3e3378acf4cf"/>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OCR"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e2f7bb-c9b2-4e0e-a86d-0f19da7e4936"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0" nillable="true" ma:displayName="Taxonomy Catch All Column" ma:hidden="true" ma:list="{0b2f8796-86f1-410a-a0f8-a44cff0d1550}" ma:internalName="TaxCatchAll" ma:showField="CatchAllData" ma:web="06e2f7bb-c9b2-4e0e-a86d-0f19da7e493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b373ee6-7c28-4043-ad0b-3e3378acf4c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d8b40812-e03f-4107-9333-f49d2ff58344"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9b373ee6-7c28-4043-ad0b-3e3378acf4cf">
      <Terms xmlns="http://schemas.microsoft.com/office/infopath/2007/PartnerControls"/>
    </lcf76f155ced4ddcb4097134ff3c332f>
    <TaxCatchAll xmlns="06e2f7bb-c9b2-4e0e-a86d-0f19da7e4936" xsi:nil="true"/>
    <_dlc_DocId xmlns="06e2f7bb-c9b2-4e0e-a86d-0f19da7e4936">YFD3JESRWWD5-620435128-867018</_dlc_DocId>
    <_dlc_DocIdUrl xmlns="06e2f7bb-c9b2-4e0e-a86d-0f19da7e4936">
      <Url>https://idpegasesas.sharepoint.com/sites/ComnCoEvents/_layouts/15/DocIdRedir.aspx?ID=YFD3JESRWWD5-620435128-867018</Url>
      <Description>YFD3JESRWWD5-620435128-867018</Description>
    </_dlc_DocIdUrl>
  </documentManagement>
</p:properti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D6F9018-C8AA-46E8-82C2-F319C03C62BA}">
  <ds:schemaRefs>
    <ds:schemaRef ds:uri="http://schemas.microsoft.com/sharepoint/v3/contenttype/forms"/>
  </ds:schemaRefs>
</ds:datastoreItem>
</file>

<file path=customXml/itemProps2.xml><?xml version="1.0" encoding="utf-8"?>
<ds:datastoreItem xmlns:ds="http://schemas.openxmlformats.org/officeDocument/2006/customXml" ds:itemID="{4567B07E-62BA-434A-963A-B5216A61E10F}">
  <ds:schemaRefs>
    <ds:schemaRef ds:uri="http://schemas.microsoft.com/sharepoint/events"/>
  </ds:schemaRefs>
</ds:datastoreItem>
</file>

<file path=customXml/itemProps3.xml><?xml version="1.0" encoding="utf-8"?>
<ds:datastoreItem xmlns:ds="http://schemas.openxmlformats.org/officeDocument/2006/customXml" ds:itemID="{A272A955-FD0C-43DE-BE66-15D0AD9F14D0}"/>
</file>

<file path=customXml/itemProps4.xml><?xml version="1.0" encoding="utf-8"?>
<ds:datastoreItem xmlns:ds="http://schemas.openxmlformats.org/officeDocument/2006/customXml" ds:itemID="{909F08A4-3721-449A-86AC-1F2CDDD29756}">
  <ds:schemaRefs>
    <ds:schemaRef ds:uri="http://schemas.microsoft.com/office/2006/metadata/properties"/>
    <ds:schemaRef ds:uri="http://schemas.microsoft.com/office/infopath/2007/PartnerControls"/>
    <ds:schemaRef ds:uri="06e2f7bb-c9b2-4e0e-a86d-0f19da7e4936"/>
    <ds:schemaRef ds:uri="9b373ee6-7c28-4043-ad0b-3e3378acf4cf"/>
  </ds:schemaRefs>
</ds:datastoreItem>
</file>

<file path=customXml/itemProps5.xml><?xml version="1.0" encoding="utf-8"?>
<ds:datastoreItem xmlns:ds="http://schemas.openxmlformats.org/officeDocument/2006/customXml" ds:itemID="{8CFD6A7C-EABE-44CD-A84C-3E0194D35565}"/>
</file>

<file path=docProps/app.xml><?xml version="1.0" encoding="utf-8"?>
<Properties xmlns="http://schemas.openxmlformats.org/officeDocument/2006/extended-properties" xmlns:vt="http://schemas.openxmlformats.org/officeDocument/2006/docPropsVTypes">
  <TotalTime>58</TotalTime>
  <Words>2972</Words>
  <Application>Microsoft Office PowerPoint</Application>
  <PresentationFormat>Grand écran</PresentationFormat>
  <Paragraphs>118</Paragraphs>
  <Slides>13</Slides>
  <Notes>12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13</vt:i4>
      </vt:variant>
    </vt:vector>
  </HeadingPairs>
  <TitlesOfParts>
    <vt:vector size="16" baseType="lpstr">
      <vt:lpstr>Aptos</vt:lpstr>
      <vt:lpstr>Arial</vt:lpstr>
      <vt:lpstr>Thème Office</vt:lpstr>
      <vt:lpstr>Cancer(s): comment prendre en compte le territoire ?</vt:lpstr>
      <vt:lpstr>À quoi sert la géographie de la santé ?</vt:lpstr>
      <vt:lpstr>Expositions, inégalités d’accès, de parcours et de vie avec la maladie</vt:lpstr>
      <vt:lpstr>Tenir compte des mobilités résidentielles dans les mesures d’exposition (L. Prost)</vt:lpstr>
      <vt:lpstr>Présentation PowerPoint</vt:lpstr>
      <vt:lpstr>Présentation PowerPoint</vt:lpstr>
      <vt:lpstr>Le territoire, générateur d’inégalités face aux cancers (Y. Fayet et al.)</vt:lpstr>
      <vt:lpstr>Inégalités variables selon le stade de la maladie</vt:lpstr>
      <vt:lpstr>Changer d’échelle en permanence (M. Viot, Z. Vaillant, S. rican) </vt:lpstr>
      <vt:lpstr>Vivre avec la maladie : des inégalités socio-territoriales (L. Vialard Arbarotti)</vt:lpstr>
      <vt:lpstr>Et les déserts médicaux dans tout ça ?</vt:lpstr>
      <vt:lpstr>Conclusion</vt:lpstr>
      <vt:lpstr>  Merci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Léa WEBER</dc:creator>
  <cp:lastModifiedBy>Sebastien Fleuret</cp:lastModifiedBy>
  <cp:revision>3</cp:revision>
  <dcterms:created xsi:type="dcterms:W3CDTF">2025-02-19T16:50:23Z</dcterms:created>
  <dcterms:modified xsi:type="dcterms:W3CDTF">2025-09-30T08:20:48Z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0x0101007EB8FA07240F294CBC17A04605CBD404</vt:lpwstr>
  </property>
  <property fmtid="{D5CDD505-2E9C-101B-9397-08002B2CF9AE}" pid="3" name="_dlc_DocIdItemGuid">
    <vt:lpwstr>923323b0-3857-41e2-84e2-d245bba7b290</vt:lpwstr>
  </property>
  <property fmtid="{D5CDD505-2E9C-101B-9397-08002B2CF9AE}" pid="4" name="MediaServiceImageTags">
    <vt:lpwstr/>
  </property>
</Properties>
</file>